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7"/>
  </p:notesMasterIdLst>
  <p:sldIdLst>
    <p:sldId id="256" r:id="rId5"/>
    <p:sldId id="257" r:id="rId6"/>
    <p:sldId id="258" r:id="rId7"/>
    <p:sldId id="259" r:id="rId8"/>
    <p:sldId id="260" r:id="rId9"/>
    <p:sldId id="282" r:id="rId10"/>
    <p:sldId id="283" r:id="rId11"/>
    <p:sldId id="285" r:id="rId12"/>
    <p:sldId id="284" r:id="rId13"/>
    <p:sldId id="269" r:id="rId14"/>
    <p:sldId id="268" r:id="rId15"/>
    <p:sldId id="267" r:id="rId16"/>
    <p:sldId id="270" r:id="rId17"/>
    <p:sldId id="264" r:id="rId18"/>
    <p:sldId id="287" r:id="rId19"/>
    <p:sldId id="275" r:id="rId20"/>
    <p:sldId id="276" r:id="rId21"/>
    <p:sldId id="291" r:id="rId22"/>
    <p:sldId id="277" r:id="rId23"/>
    <p:sldId id="278" r:id="rId24"/>
    <p:sldId id="288" r:id="rId25"/>
    <p:sldId id="279" r:id="rId26"/>
    <p:sldId id="293" r:id="rId27"/>
    <p:sldId id="263" r:id="rId28"/>
    <p:sldId id="298" r:id="rId29"/>
    <p:sldId id="295" r:id="rId30"/>
    <p:sldId id="265" r:id="rId31"/>
    <p:sldId id="262" r:id="rId32"/>
    <p:sldId id="266" r:id="rId33"/>
    <p:sldId id="296" r:id="rId34"/>
    <p:sldId id="297" r:id="rId35"/>
    <p:sldId id="261"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3" autoAdjust="0"/>
    <p:restoredTop sz="94660"/>
  </p:normalViewPr>
  <p:slideViewPr>
    <p:cSldViewPr snapToGrid="0">
      <p:cViewPr varScale="1">
        <p:scale>
          <a:sx n="76" d="100"/>
          <a:sy n="76" d="100"/>
        </p:scale>
        <p:origin x="192" y="504"/>
      </p:cViewPr>
      <p:guideLst/>
    </p:cSldViewPr>
  </p:slideViewPr>
  <p:notesTextViewPr>
    <p:cViewPr>
      <p:scale>
        <a:sx n="1" d="1"/>
        <a:sy n="1" d="1"/>
      </p:scale>
      <p:origin x="0" y="0"/>
    </p:cViewPr>
  </p:notesTextViewPr>
  <p:notesViewPr>
    <p:cSldViewPr snapToGrid="0">
      <p:cViewPr varScale="1">
        <p:scale>
          <a:sx n="88" d="100"/>
          <a:sy n="88" d="100"/>
        </p:scale>
        <p:origin x="373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62BA7E-6CBE-4D18-8791-060A23928F21}"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1B1F984A-0094-422B-9A85-88CE0C6F9BA8}">
      <dgm:prSet/>
      <dgm:spPr/>
      <dgm:t>
        <a:bodyPr/>
        <a:lstStyle/>
        <a:p>
          <a:r>
            <a:rPr lang="en-IE" dirty="0"/>
            <a:t>Ceasing Employments &amp; Employment IDs</a:t>
          </a:r>
          <a:endParaRPr lang="en-US" dirty="0"/>
        </a:p>
      </dgm:t>
    </dgm:pt>
    <dgm:pt modelId="{35387F44-BE31-4E04-A19D-E9E5E1F13030}" type="parTrans" cxnId="{17C1517C-D518-402F-BA0A-1257210929EC}">
      <dgm:prSet/>
      <dgm:spPr/>
      <dgm:t>
        <a:bodyPr/>
        <a:lstStyle/>
        <a:p>
          <a:endParaRPr lang="en-US"/>
        </a:p>
      </dgm:t>
    </dgm:pt>
    <dgm:pt modelId="{05B6C276-B73A-495C-A0C7-192AE581956D}" type="sibTrans" cxnId="{17C1517C-D518-402F-BA0A-1257210929EC}">
      <dgm:prSet/>
      <dgm:spPr/>
      <dgm:t>
        <a:bodyPr/>
        <a:lstStyle/>
        <a:p>
          <a:endParaRPr lang="en-US"/>
        </a:p>
      </dgm:t>
    </dgm:pt>
    <dgm:pt modelId="{DA94BCDD-1AEE-4C96-9441-35670F3628A7}">
      <dgm:prSet/>
      <dgm:spPr/>
      <dgm:t>
        <a:bodyPr/>
        <a:lstStyle/>
        <a:p>
          <a:r>
            <a:rPr lang="en-IE" dirty="0"/>
            <a:t>Non-Taxable Lump Sum Payments</a:t>
          </a:r>
          <a:endParaRPr lang="en-US" dirty="0"/>
        </a:p>
      </dgm:t>
    </dgm:pt>
    <dgm:pt modelId="{A57F0C58-8EC1-4BE0-8184-ACA53BB6473B}" type="parTrans" cxnId="{49DA73DE-6CA4-4D67-8460-CD9B861919FA}">
      <dgm:prSet/>
      <dgm:spPr/>
      <dgm:t>
        <a:bodyPr/>
        <a:lstStyle/>
        <a:p>
          <a:endParaRPr lang="en-US"/>
        </a:p>
      </dgm:t>
    </dgm:pt>
    <dgm:pt modelId="{C67B1E73-16BC-4C44-A297-0EC0975612D6}" type="sibTrans" cxnId="{49DA73DE-6CA4-4D67-8460-CD9B861919FA}">
      <dgm:prSet/>
      <dgm:spPr/>
      <dgm:t>
        <a:bodyPr/>
        <a:lstStyle/>
        <a:p>
          <a:endParaRPr lang="en-US"/>
        </a:p>
      </dgm:t>
    </dgm:pt>
    <dgm:pt modelId="{F973287E-5B89-4DCF-B6E5-3DD78D63A446}">
      <dgm:prSet/>
      <dgm:spPr/>
      <dgm:t>
        <a:bodyPr/>
        <a:lstStyle/>
        <a:p>
          <a:r>
            <a:rPr lang="en-IE" dirty="0"/>
            <a:t>Statement of Account</a:t>
          </a:r>
          <a:endParaRPr lang="en-US" dirty="0"/>
        </a:p>
      </dgm:t>
    </dgm:pt>
    <dgm:pt modelId="{CAEFDD29-B248-4A27-A755-B387115508A0}" type="parTrans" cxnId="{6ED5F048-AC5E-4D18-9041-23340F019D83}">
      <dgm:prSet/>
      <dgm:spPr/>
      <dgm:t>
        <a:bodyPr/>
        <a:lstStyle/>
        <a:p>
          <a:endParaRPr lang="en-US"/>
        </a:p>
      </dgm:t>
    </dgm:pt>
    <dgm:pt modelId="{CAD36576-E006-457F-8EFB-DD39C1956677}" type="sibTrans" cxnId="{6ED5F048-AC5E-4D18-9041-23340F019D83}">
      <dgm:prSet/>
      <dgm:spPr/>
      <dgm:t>
        <a:bodyPr/>
        <a:lstStyle/>
        <a:p>
          <a:endParaRPr lang="en-US"/>
        </a:p>
      </dgm:t>
    </dgm:pt>
    <dgm:pt modelId="{948A0F47-F003-415B-8F04-B53B17EC8B7B}">
      <dgm:prSet/>
      <dgm:spPr/>
      <dgm:t>
        <a:bodyPr/>
        <a:lstStyle/>
        <a:p>
          <a:r>
            <a:rPr lang="en-US" dirty="0"/>
            <a:t>Bulk Transfers</a:t>
          </a:r>
        </a:p>
      </dgm:t>
    </dgm:pt>
    <dgm:pt modelId="{DEA0BA0F-C41B-402C-A03F-E7EA4884FCF6}" type="parTrans" cxnId="{EA8CA566-0305-4F41-AE12-901F1F291894}">
      <dgm:prSet/>
      <dgm:spPr/>
      <dgm:t>
        <a:bodyPr/>
        <a:lstStyle/>
        <a:p>
          <a:endParaRPr lang="en-IE"/>
        </a:p>
      </dgm:t>
    </dgm:pt>
    <dgm:pt modelId="{C22D7D08-346B-45D6-8E6F-91D9C0B1B157}" type="sibTrans" cxnId="{EA8CA566-0305-4F41-AE12-901F1F291894}">
      <dgm:prSet/>
      <dgm:spPr/>
      <dgm:t>
        <a:bodyPr/>
        <a:lstStyle/>
        <a:p>
          <a:endParaRPr lang="en-IE"/>
        </a:p>
      </dgm:t>
    </dgm:pt>
    <dgm:pt modelId="{677A1DCF-84FA-423E-8C82-06FB7D5232A4}" type="pres">
      <dgm:prSet presAssocID="{2E62BA7E-6CBE-4D18-8791-060A23928F21}" presName="outerComposite" presStyleCnt="0">
        <dgm:presLayoutVars>
          <dgm:chMax val="5"/>
          <dgm:dir/>
          <dgm:resizeHandles val="exact"/>
        </dgm:presLayoutVars>
      </dgm:prSet>
      <dgm:spPr/>
    </dgm:pt>
    <dgm:pt modelId="{D4533440-2A1F-405B-8F97-342D41A92A82}" type="pres">
      <dgm:prSet presAssocID="{2E62BA7E-6CBE-4D18-8791-060A23928F21}" presName="dummyMaxCanvas" presStyleCnt="0">
        <dgm:presLayoutVars/>
      </dgm:prSet>
      <dgm:spPr/>
    </dgm:pt>
    <dgm:pt modelId="{CEC79E4B-520A-48F0-A192-A5E64D79F52D}" type="pres">
      <dgm:prSet presAssocID="{2E62BA7E-6CBE-4D18-8791-060A23928F21}" presName="FourNodes_1" presStyleLbl="node1" presStyleIdx="0" presStyleCnt="4">
        <dgm:presLayoutVars>
          <dgm:bulletEnabled val="1"/>
        </dgm:presLayoutVars>
      </dgm:prSet>
      <dgm:spPr/>
    </dgm:pt>
    <dgm:pt modelId="{985C87F9-F68C-407F-919C-9EBF948B32CD}" type="pres">
      <dgm:prSet presAssocID="{2E62BA7E-6CBE-4D18-8791-060A23928F21}" presName="FourNodes_2" presStyleLbl="node1" presStyleIdx="1" presStyleCnt="4">
        <dgm:presLayoutVars>
          <dgm:bulletEnabled val="1"/>
        </dgm:presLayoutVars>
      </dgm:prSet>
      <dgm:spPr/>
    </dgm:pt>
    <dgm:pt modelId="{EE593771-E8F1-4F49-8F06-61389D3630CB}" type="pres">
      <dgm:prSet presAssocID="{2E62BA7E-6CBE-4D18-8791-060A23928F21}" presName="FourNodes_3" presStyleLbl="node1" presStyleIdx="2" presStyleCnt="4">
        <dgm:presLayoutVars>
          <dgm:bulletEnabled val="1"/>
        </dgm:presLayoutVars>
      </dgm:prSet>
      <dgm:spPr/>
    </dgm:pt>
    <dgm:pt modelId="{BC345BFC-07CE-4AD0-9DFE-8AC35F4E3AF5}" type="pres">
      <dgm:prSet presAssocID="{2E62BA7E-6CBE-4D18-8791-060A23928F21}" presName="FourNodes_4" presStyleLbl="node1" presStyleIdx="3" presStyleCnt="4">
        <dgm:presLayoutVars>
          <dgm:bulletEnabled val="1"/>
        </dgm:presLayoutVars>
      </dgm:prSet>
      <dgm:spPr/>
    </dgm:pt>
    <dgm:pt modelId="{9AA68B48-B5A1-472B-AC76-B75DFF0CF630}" type="pres">
      <dgm:prSet presAssocID="{2E62BA7E-6CBE-4D18-8791-060A23928F21}" presName="FourConn_1-2" presStyleLbl="fgAccFollowNode1" presStyleIdx="0" presStyleCnt="3">
        <dgm:presLayoutVars>
          <dgm:bulletEnabled val="1"/>
        </dgm:presLayoutVars>
      </dgm:prSet>
      <dgm:spPr/>
    </dgm:pt>
    <dgm:pt modelId="{0B2D640C-08B0-4767-94B4-FDE2C61BC5E7}" type="pres">
      <dgm:prSet presAssocID="{2E62BA7E-6CBE-4D18-8791-060A23928F21}" presName="FourConn_2-3" presStyleLbl="fgAccFollowNode1" presStyleIdx="1" presStyleCnt="3">
        <dgm:presLayoutVars>
          <dgm:bulletEnabled val="1"/>
        </dgm:presLayoutVars>
      </dgm:prSet>
      <dgm:spPr/>
    </dgm:pt>
    <dgm:pt modelId="{6CB91EB8-AAEB-4344-8052-6D23B73EE5C9}" type="pres">
      <dgm:prSet presAssocID="{2E62BA7E-6CBE-4D18-8791-060A23928F21}" presName="FourConn_3-4" presStyleLbl="fgAccFollowNode1" presStyleIdx="2" presStyleCnt="3">
        <dgm:presLayoutVars>
          <dgm:bulletEnabled val="1"/>
        </dgm:presLayoutVars>
      </dgm:prSet>
      <dgm:spPr/>
    </dgm:pt>
    <dgm:pt modelId="{86FAD608-D4BF-417E-B387-35BF17FD30D4}" type="pres">
      <dgm:prSet presAssocID="{2E62BA7E-6CBE-4D18-8791-060A23928F21}" presName="FourNodes_1_text" presStyleLbl="node1" presStyleIdx="3" presStyleCnt="4">
        <dgm:presLayoutVars>
          <dgm:bulletEnabled val="1"/>
        </dgm:presLayoutVars>
      </dgm:prSet>
      <dgm:spPr/>
    </dgm:pt>
    <dgm:pt modelId="{789C0CD4-9751-440F-8B01-33B980E73A3B}" type="pres">
      <dgm:prSet presAssocID="{2E62BA7E-6CBE-4D18-8791-060A23928F21}" presName="FourNodes_2_text" presStyleLbl="node1" presStyleIdx="3" presStyleCnt="4">
        <dgm:presLayoutVars>
          <dgm:bulletEnabled val="1"/>
        </dgm:presLayoutVars>
      </dgm:prSet>
      <dgm:spPr/>
    </dgm:pt>
    <dgm:pt modelId="{D6C59265-20A6-4B7C-B2A7-3EE69D3DFF5E}" type="pres">
      <dgm:prSet presAssocID="{2E62BA7E-6CBE-4D18-8791-060A23928F21}" presName="FourNodes_3_text" presStyleLbl="node1" presStyleIdx="3" presStyleCnt="4">
        <dgm:presLayoutVars>
          <dgm:bulletEnabled val="1"/>
        </dgm:presLayoutVars>
      </dgm:prSet>
      <dgm:spPr/>
    </dgm:pt>
    <dgm:pt modelId="{32F0228A-25F5-47DB-BC07-3E8D9B4A3A8F}" type="pres">
      <dgm:prSet presAssocID="{2E62BA7E-6CBE-4D18-8791-060A23928F21}" presName="FourNodes_4_text" presStyleLbl="node1" presStyleIdx="3" presStyleCnt="4">
        <dgm:presLayoutVars>
          <dgm:bulletEnabled val="1"/>
        </dgm:presLayoutVars>
      </dgm:prSet>
      <dgm:spPr/>
    </dgm:pt>
  </dgm:ptLst>
  <dgm:cxnLst>
    <dgm:cxn modelId="{DDE5D502-34B6-46CA-89F7-C995D350B4CF}" type="presOf" srcId="{2E62BA7E-6CBE-4D18-8791-060A23928F21}" destId="{677A1DCF-84FA-423E-8C82-06FB7D5232A4}" srcOrd="0" destOrd="0" presId="urn:microsoft.com/office/officeart/2005/8/layout/vProcess5"/>
    <dgm:cxn modelId="{8C2FFC0C-1573-4E5F-A063-11A94CF470FE}" type="presOf" srcId="{948A0F47-F003-415B-8F04-B53B17EC8B7B}" destId="{CEC79E4B-520A-48F0-A192-A5E64D79F52D}" srcOrd="0" destOrd="0" presId="urn:microsoft.com/office/officeart/2005/8/layout/vProcess5"/>
    <dgm:cxn modelId="{50BDCD11-EB4E-4A4A-B7AE-A169B11442B9}" type="presOf" srcId="{05B6C276-B73A-495C-A0C7-192AE581956D}" destId="{0B2D640C-08B0-4767-94B4-FDE2C61BC5E7}" srcOrd="0" destOrd="0" presId="urn:microsoft.com/office/officeart/2005/8/layout/vProcess5"/>
    <dgm:cxn modelId="{ADCBE61C-2C2F-48B7-BECC-5C99DB9D3E17}" type="presOf" srcId="{1B1F984A-0094-422B-9A85-88CE0C6F9BA8}" destId="{985C87F9-F68C-407F-919C-9EBF948B32CD}" srcOrd="0" destOrd="0" presId="urn:microsoft.com/office/officeart/2005/8/layout/vProcess5"/>
    <dgm:cxn modelId="{C2AA2339-874B-4AD7-93AC-2ED9B45049CC}" type="presOf" srcId="{C22D7D08-346B-45D6-8E6F-91D9C0B1B157}" destId="{9AA68B48-B5A1-472B-AC76-B75DFF0CF630}" srcOrd="0" destOrd="0" presId="urn:microsoft.com/office/officeart/2005/8/layout/vProcess5"/>
    <dgm:cxn modelId="{3AA43A62-709E-4863-AEB5-BDE433A39FA5}" type="presOf" srcId="{F973287E-5B89-4DCF-B6E5-3DD78D63A446}" destId="{32F0228A-25F5-47DB-BC07-3E8D9B4A3A8F}" srcOrd="1" destOrd="0" presId="urn:microsoft.com/office/officeart/2005/8/layout/vProcess5"/>
    <dgm:cxn modelId="{A2EF1465-A00D-4E2C-B629-6DB4973457C3}" type="presOf" srcId="{F973287E-5B89-4DCF-B6E5-3DD78D63A446}" destId="{BC345BFC-07CE-4AD0-9DFE-8AC35F4E3AF5}" srcOrd="0" destOrd="0" presId="urn:microsoft.com/office/officeart/2005/8/layout/vProcess5"/>
    <dgm:cxn modelId="{EA8CA566-0305-4F41-AE12-901F1F291894}" srcId="{2E62BA7E-6CBE-4D18-8791-060A23928F21}" destId="{948A0F47-F003-415B-8F04-B53B17EC8B7B}" srcOrd="0" destOrd="0" parTransId="{DEA0BA0F-C41B-402C-A03F-E7EA4884FCF6}" sibTransId="{C22D7D08-346B-45D6-8E6F-91D9C0B1B157}"/>
    <dgm:cxn modelId="{6ED5F048-AC5E-4D18-9041-23340F019D83}" srcId="{2E62BA7E-6CBE-4D18-8791-060A23928F21}" destId="{F973287E-5B89-4DCF-B6E5-3DD78D63A446}" srcOrd="3" destOrd="0" parTransId="{CAEFDD29-B248-4A27-A755-B387115508A0}" sibTransId="{CAD36576-E006-457F-8EFB-DD39C1956677}"/>
    <dgm:cxn modelId="{B6B4AB7B-21F1-4B32-AC74-2A88E19993A0}" type="presOf" srcId="{948A0F47-F003-415B-8F04-B53B17EC8B7B}" destId="{86FAD608-D4BF-417E-B387-35BF17FD30D4}" srcOrd="1" destOrd="0" presId="urn:microsoft.com/office/officeart/2005/8/layout/vProcess5"/>
    <dgm:cxn modelId="{17C1517C-D518-402F-BA0A-1257210929EC}" srcId="{2E62BA7E-6CBE-4D18-8791-060A23928F21}" destId="{1B1F984A-0094-422B-9A85-88CE0C6F9BA8}" srcOrd="1" destOrd="0" parTransId="{35387F44-BE31-4E04-A19D-E9E5E1F13030}" sibTransId="{05B6C276-B73A-495C-A0C7-192AE581956D}"/>
    <dgm:cxn modelId="{EE191F93-698E-4252-802C-DFF45C799DA7}" type="presOf" srcId="{DA94BCDD-1AEE-4C96-9441-35670F3628A7}" destId="{D6C59265-20A6-4B7C-B2A7-3EE69D3DFF5E}" srcOrd="1" destOrd="0" presId="urn:microsoft.com/office/officeart/2005/8/layout/vProcess5"/>
    <dgm:cxn modelId="{7B3A69B0-ECD1-4203-AA07-6194651C2522}" type="presOf" srcId="{DA94BCDD-1AEE-4C96-9441-35670F3628A7}" destId="{EE593771-E8F1-4F49-8F06-61389D3630CB}" srcOrd="0" destOrd="0" presId="urn:microsoft.com/office/officeart/2005/8/layout/vProcess5"/>
    <dgm:cxn modelId="{49DA73DE-6CA4-4D67-8460-CD9B861919FA}" srcId="{2E62BA7E-6CBE-4D18-8791-060A23928F21}" destId="{DA94BCDD-1AEE-4C96-9441-35670F3628A7}" srcOrd="2" destOrd="0" parTransId="{A57F0C58-8EC1-4BE0-8184-ACA53BB6473B}" sibTransId="{C67B1E73-16BC-4C44-A297-0EC0975612D6}"/>
    <dgm:cxn modelId="{C0F30AEA-377F-47AE-A76E-2A1003B31C7C}" type="presOf" srcId="{C67B1E73-16BC-4C44-A297-0EC0975612D6}" destId="{6CB91EB8-AAEB-4344-8052-6D23B73EE5C9}" srcOrd="0" destOrd="0" presId="urn:microsoft.com/office/officeart/2005/8/layout/vProcess5"/>
    <dgm:cxn modelId="{098C70EC-B553-4CD8-B415-141E3AF24D94}" type="presOf" srcId="{1B1F984A-0094-422B-9A85-88CE0C6F9BA8}" destId="{789C0CD4-9751-440F-8B01-33B980E73A3B}" srcOrd="1" destOrd="0" presId="urn:microsoft.com/office/officeart/2005/8/layout/vProcess5"/>
    <dgm:cxn modelId="{13969C82-5BF6-4690-ABC2-0166A4B0CD88}" type="presParOf" srcId="{677A1DCF-84FA-423E-8C82-06FB7D5232A4}" destId="{D4533440-2A1F-405B-8F97-342D41A92A82}" srcOrd="0" destOrd="0" presId="urn:microsoft.com/office/officeart/2005/8/layout/vProcess5"/>
    <dgm:cxn modelId="{675C35B9-A7A0-4429-B528-76BE36647BB1}" type="presParOf" srcId="{677A1DCF-84FA-423E-8C82-06FB7D5232A4}" destId="{CEC79E4B-520A-48F0-A192-A5E64D79F52D}" srcOrd="1" destOrd="0" presId="urn:microsoft.com/office/officeart/2005/8/layout/vProcess5"/>
    <dgm:cxn modelId="{A386A8E9-9CC8-43E5-8908-77B957386887}" type="presParOf" srcId="{677A1DCF-84FA-423E-8C82-06FB7D5232A4}" destId="{985C87F9-F68C-407F-919C-9EBF948B32CD}" srcOrd="2" destOrd="0" presId="urn:microsoft.com/office/officeart/2005/8/layout/vProcess5"/>
    <dgm:cxn modelId="{11B53553-842B-4483-826A-925DB60C2D26}" type="presParOf" srcId="{677A1DCF-84FA-423E-8C82-06FB7D5232A4}" destId="{EE593771-E8F1-4F49-8F06-61389D3630CB}" srcOrd="3" destOrd="0" presId="urn:microsoft.com/office/officeart/2005/8/layout/vProcess5"/>
    <dgm:cxn modelId="{128E957B-5592-4C09-ADB5-DA8DB9676E09}" type="presParOf" srcId="{677A1DCF-84FA-423E-8C82-06FB7D5232A4}" destId="{BC345BFC-07CE-4AD0-9DFE-8AC35F4E3AF5}" srcOrd="4" destOrd="0" presId="urn:microsoft.com/office/officeart/2005/8/layout/vProcess5"/>
    <dgm:cxn modelId="{A61FD2D5-92CB-4A95-8771-77D47E50C0DA}" type="presParOf" srcId="{677A1DCF-84FA-423E-8C82-06FB7D5232A4}" destId="{9AA68B48-B5A1-472B-AC76-B75DFF0CF630}" srcOrd="5" destOrd="0" presId="urn:microsoft.com/office/officeart/2005/8/layout/vProcess5"/>
    <dgm:cxn modelId="{7B00D001-3424-4895-AE55-81AFC768E7D9}" type="presParOf" srcId="{677A1DCF-84FA-423E-8C82-06FB7D5232A4}" destId="{0B2D640C-08B0-4767-94B4-FDE2C61BC5E7}" srcOrd="6" destOrd="0" presId="urn:microsoft.com/office/officeart/2005/8/layout/vProcess5"/>
    <dgm:cxn modelId="{AF04C946-A60A-440C-953C-7FFB0870148A}" type="presParOf" srcId="{677A1DCF-84FA-423E-8C82-06FB7D5232A4}" destId="{6CB91EB8-AAEB-4344-8052-6D23B73EE5C9}" srcOrd="7" destOrd="0" presId="urn:microsoft.com/office/officeart/2005/8/layout/vProcess5"/>
    <dgm:cxn modelId="{86DD21CE-D56B-4732-B276-CABBF5D032D2}" type="presParOf" srcId="{677A1DCF-84FA-423E-8C82-06FB7D5232A4}" destId="{86FAD608-D4BF-417E-B387-35BF17FD30D4}" srcOrd="8" destOrd="0" presId="urn:microsoft.com/office/officeart/2005/8/layout/vProcess5"/>
    <dgm:cxn modelId="{6BBD4AE4-1D89-407D-BC9C-904128D5705E}" type="presParOf" srcId="{677A1DCF-84FA-423E-8C82-06FB7D5232A4}" destId="{789C0CD4-9751-440F-8B01-33B980E73A3B}" srcOrd="9" destOrd="0" presId="urn:microsoft.com/office/officeart/2005/8/layout/vProcess5"/>
    <dgm:cxn modelId="{78F28797-1F0C-4305-B78B-7F2313B35532}" type="presParOf" srcId="{677A1DCF-84FA-423E-8C82-06FB7D5232A4}" destId="{D6C59265-20A6-4B7C-B2A7-3EE69D3DFF5E}" srcOrd="10" destOrd="0" presId="urn:microsoft.com/office/officeart/2005/8/layout/vProcess5"/>
    <dgm:cxn modelId="{9D89CD95-F0FF-4086-BF18-CFAEB01D404E}" type="presParOf" srcId="{677A1DCF-84FA-423E-8C82-06FB7D5232A4}" destId="{32F0228A-25F5-47DB-BC07-3E8D9B4A3A8F}" srcOrd="11" destOrd="0" presId="urn:microsoft.com/office/officeart/2005/8/layout/vProcess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C79E4B-520A-48F0-A192-A5E64D79F52D}">
      <dsp:nvSpPr>
        <dsp:cNvPr id="0" name=""/>
        <dsp:cNvSpPr/>
      </dsp:nvSpPr>
      <dsp:spPr>
        <a:xfrm>
          <a:off x="0" y="0"/>
          <a:ext cx="8716296" cy="748940"/>
        </a:xfrm>
        <a:prstGeom prst="roundRect">
          <a:avLst>
            <a:gd name="adj" fmla="val 1000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Bulk Transfers</a:t>
          </a:r>
        </a:p>
      </dsp:txBody>
      <dsp:txXfrm>
        <a:off x="21936" y="21936"/>
        <a:ext cx="7844844" cy="705068"/>
      </dsp:txXfrm>
    </dsp:sp>
    <dsp:sp modelId="{985C87F9-F68C-407F-919C-9EBF948B32CD}">
      <dsp:nvSpPr>
        <dsp:cNvPr id="0" name=""/>
        <dsp:cNvSpPr/>
      </dsp:nvSpPr>
      <dsp:spPr>
        <a:xfrm>
          <a:off x="729989" y="885112"/>
          <a:ext cx="8716296" cy="748940"/>
        </a:xfrm>
        <a:prstGeom prst="roundRect">
          <a:avLst>
            <a:gd name="adj" fmla="val 10000"/>
          </a:avLst>
        </a:prstGeom>
        <a:solidFill>
          <a:schemeClr val="accent5">
            <a:hueOff val="2079079"/>
            <a:satOff val="-1338"/>
            <a:lumOff val="91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IE" sz="2800" kern="1200" dirty="0"/>
            <a:t>Ceasing Employments &amp; Employment IDs</a:t>
          </a:r>
          <a:endParaRPr lang="en-US" sz="2800" kern="1200" dirty="0"/>
        </a:p>
      </dsp:txBody>
      <dsp:txXfrm>
        <a:off x="751925" y="907048"/>
        <a:ext cx="7455622" cy="705068"/>
      </dsp:txXfrm>
    </dsp:sp>
    <dsp:sp modelId="{EE593771-E8F1-4F49-8F06-61389D3630CB}">
      <dsp:nvSpPr>
        <dsp:cNvPr id="0" name=""/>
        <dsp:cNvSpPr/>
      </dsp:nvSpPr>
      <dsp:spPr>
        <a:xfrm>
          <a:off x="1449084" y="1770224"/>
          <a:ext cx="8716296" cy="748940"/>
        </a:xfrm>
        <a:prstGeom prst="roundRect">
          <a:avLst>
            <a:gd name="adj" fmla="val 10000"/>
          </a:avLst>
        </a:prstGeom>
        <a:solidFill>
          <a:schemeClr val="accent5">
            <a:hueOff val="4158159"/>
            <a:satOff val="-2675"/>
            <a:lumOff val="182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IE" sz="2800" kern="1200" dirty="0"/>
            <a:t>Non-Taxable Lump Sum Payments</a:t>
          </a:r>
          <a:endParaRPr lang="en-US" sz="2800" kern="1200" dirty="0"/>
        </a:p>
      </dsp:txBody>
      <dsp:txXfrm>
        <a:off x="1471020" y="1792160"/>
        <a:ext cx="7466517" cy="705068"/>
      </dsp:txXfrm>
    </dsp:sp>
    <dsp:sp modelId="{BC345BFC-07CE-4AD0-9DFE-8AC35F4E3AF5}">
      <dsp:nvSpPr>
        <dsp:cNvPr id="0" name=""/>
        <dsp:cNvSpPr/>
      </dsp:nvSpPr>
      <dsp:spPr>
        <a:xfrm>
          <a:off x="2179074" y="2655336"/>
          <a:ext cx="8716296" cy="748940"/>
        </a:xfrm>
        <a:prstGeom prst="roundRect">
          <a:avLst>
            <a:gd name="adj" fmla="val 10000"/>
          </a:avLst>
        </a:prstGeom>
        <a:solidFill>
          <a:schemeClr val="accent5">
            <a:hueOff val="6237238"/>
            <a:satOff val="-4013"/>
            <a:lumOff val="274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IE" sz="2800" kern="1200" dirty="0"/>
            <a:t>Statement of Account</a:t>
          </a:r>
          <a:endParaRPr lang="en-US" sz="2800" kern="1200" dirty="0"/>
        </a:p>
      </dsp:txBody>
      <dsp:txXfrm>
        <a:off x="2201010" y="2677272"/>
        <a:ext cx="7455622" cy="705068"/>
      </dsp:txXfrm>
    </dsp:sp>
    <dsp:sp modelId="{9AA68B48-B5A1-472B-AC76-B75DFF0CF630}">
      <dsp:nvSpPr>
        <dsp:cNvPr id="0" name=""/>
        <dsp:cNvSpPr/>
      </dsp:nvSpPr>
      <dsp:spPr>
        <a:xfrm>
          <a:off x="8229484" y="573620"/>
          <a:ext cx="486811" cy="486811"/>
        </a:xfrm>
        <a:prstGeom prst="downArrow">
          <a:avLst>
            <a:gd name="adj1" fmla="val 55000"/>
            <a:gd name="adj2" fmla="val 45000"/>
          </a:avLst>
        </a:prstGeom>
        <a:solidFill>
          <a:schemeClr val="accent5">
            <a:tint val="40000"/>
            <a:alpha val="90000"/>
            <a:hueOff val="0"/>
            <a:satOff val="0"/>
            <a:lumOff val="0"/>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IE" sz="2200" kern="1200"/>
        </a:p>
      </dsp:txBody>
      <dsp:txXfrm>
        <a:off x="8339016" y="573620"/>
        <a:ext cx="267747" cy="366325"/>
      </dsp:txXfrm>
    </dsp:sp>
    <dsp:sp modelId="{0B2D640C-08B0-4767-94B4-FDE2C61BC5E7}">
      <dsp:nvSpPr>
        <dsp:cNvPr id="0" name=""/>
        <dsp:cNvSpPr/>
      </dsp:nvSpPr>
      <dsp:spPr>
        <a:xfrm>
          <a:off x="8959474" y="1458732"/>
          <a:ext cx="486811" cy="486811"/>
        </a:xfrm>
        <a:prstGeom prst="downArrow">
          <a:avLst>
            <a:gd name="adj1" fmla="val 55000"/>
            <a:gd name="adj2" fmla="val 45000"/>
          </a:avLst>
        </a:prstGeom>
        <a:solidFill>
          <a:schemeClr val="accent5">
            <a:tint val="40000"/>
            <a:alpha val="90000"/>
            <a:hueOff val="3014507"/>
            <a:satOff val="29"/>
            <a:lumOff val="232"/>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9069006" y="1458732"/>
        <a:ext cx="267747" cy="366325"/>
      </dsp:txXfrm>
    </dsp:sp>
    <dsp:sp modelId="{6CB91EB8-AAEB-4344-8052-6D23B73EE5C9}">
      <dsp:nvSpPr>
        <dsp:cNvPr id="0" name=""/>
        <dsp:cNvSpPr/>
      </dsp:nvSpPr>
      <dsp:spPr>
        <a:xfrm>
          <a:off x="9678568" y="2343844"/>
          <a:ext cx="486811" cy="486811"/>
        </a:xfrm>
        <a:prstGeom prst="downArrow">
          <a:avLst>
            <a:gd name="adj1" fmla="val 55000"/>
            <a:gd name="adj2" fmla="val 45000"/>
          </a:avLst>
        </a:prstGeom>
        <a:solidFill>
          <a:schemeClr val="accent5">
            <a:tint val="40000"/>
            <a:alpha val="90000"/>
            <a:hueOff val="6029015"/>
            <a:satOff val="58"/>
            <a:lumOff val="463"/>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9788100" y="2343844"/>
        <a:ext cx="267747" cy="36632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F582AF-DC61-4776-864B-9DA3B311E073}" type="datetimeFigureOut">
              <a:rPr lang="en-IE" smtClean="0"/>
              <a:t>01/06/2023</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573FD7-2C81-4ABB-86DC-E291AFF1A43A}" type="slidenum">
              <a:rPr lang="en-IE" smtClean="0"/>
              <a:t>‹#›</a:t>
            </a:fld>
            <a:endParaRPr lang="en-IE"/>
          </a:p>
        </p:txBody>
      </p:sp>
    </p:spTree>
    <p:extLst>
      <p:ext uri="{BB962C8B-B14F-4D97-AF65-F5344CB8AC3E}">
        <p14:creationId xmlns:p14="http://schemas.microsoft.com/office/powerpoint/2010/main" val="3710706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Testing notes</a:t>
            </a:r>
            <a:endParaRPr lang="en-IE" dirty="0"/>
          </a:p>
        </p:txBody>
      </p:sp>
      <p:sp>
        <p:nvSpPr>
          <p:cNvPr id="4" name="Slide Number Placeholder 3"/>
          <p:cNvSpPr>
            <a:spLocks noGrp="1"/>
          </p:cNvSpPr>
          <p:nvPr>
            <p:ph type="sldNum" sz="quarter" idx="5"/>
          </p:nvPr>
        </p:nvSpPr>
        <p:spPr/>
        <p:txBody>
          <a:bodyPr/>
          <a:lstStyle/>
          <a:p>
            <a:fld id="{73573FD7-2C81-4ABB-86DC-E291AFF1A43A}" type="slidenum">
              <a:rPr lang="en-IE" smtClean="0"/>
              <a:t>1</a:t>
            </a:fld>
            <a:endParaRPr lang="en-IE" dirty="0"/>
          </a:p>
        </p:txBody>
      </p:sp>
    </p:spTree>
    <p:extLst>
      <p:ext uri="{BB962C8B-B14F-4D97-AF65-F5344CB8AC3E}">
        <p14:creationId xmlns:p14="http://schemas.microsoft.com/office/powerpoint/2010/main" val="2672318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FA5288E-517B-419D-ABE3-3BBD77C6B1BB}" type="datetimeFigureOut">
              <a:rPr lang="en-IE" smtClean="0"/>
              <a:t>01/06/2023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0BEECF5-E834-41E1-8D10-F8709165CC39}" type="slidenum">
              <a:rPr lang="en-IE" smtClean="0"/>
              <a:t>‹#›</a:t>
            </a:fld>
            <a:endParaRPr lang="en-IE"/>
          </a:p>
        </p:txBody>
      </p:sp>
    </p:spTree>
    <p:extLst>
      <p:ext uri="{BB962C8B-B14F-4D97-AF65-F5344CB8AC3E}">
        <p14:creationId xmlns:p14="http://schemas.microsoft.com/office/powerpoint/2010/main" val="276188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A5288E-517B-419D-ABE3-3BBD77C6B1BB}" type="datetimeFigureOut">
              <a:rPr lang="en-IE" smtClean="0"/>
              <a:t>01/06/2023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60BEECF5-E834-41E1-8D10-F8709165CC39}" type="slidenum">
              <a:rPr lang="en-IE" smtClean="0"/>
              <a:t>‹#›</a:t>
            </a:fld>
            <a:endParaRPr lang="en-IE"/>
          </a:p>
        </p:txBody>
      </p:sp>
    </p:spTree>
    <p:extLst>
      <p:ext uri="{BB962C8B-B14F-4D97-AF65-F5344CB8AC3E}">
        <p14:creationId xmlns:p14="http://schemas.microsoft.com/office/powerpoint/2010/main" val="4197862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FA5288E-517B-419D-ABE3-3BBD77C6B1BB}" type="datetimeFigureOut">
              <a:rPr lang="en-IE" smtClean="0"/>
              <a:t>01/06/2023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0BEECF5-E834-41E1-8D10-F8709165CC39}" type="slidenum">
              <a:rPr lang="en-IE" smtClean="0"/>
              <a:t>‹#›</a:t>
            </a:fld>
            <a:endParaRPr lang="en-IE"/>
          </a:p>
        </p:txBody>
      </p:sp>
    </p:spTree>
    <p:extLst>
      <p:ext uri="{BB962C8B-B14F-4D97-AF65-F5344CB8AC3E}">
        <p14:creationId xmlns:p14="http://schemas.microsoft.com/office/powerpoint/2010/main" val="869843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FA5288E-517B-419D-ABE3-3BBD77C6B1BB}" type="datetimeFigureOut">
              <a:rPr lang="en-IE" smtClean="0"/>
              <a:t>01/06/2023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0BEECF5-E834-41E1-8D10-F8709165CC39}" type="slidenum">
              <a:rPr lang="en-IE" smtClean="0"/>
              <a:t>‹#›</a:t>
            </a:fld>
            <a:endParaRPr lang="en-IE"/>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003623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A5288E-517B-419D-ABE3-3BBD77C6B1BB}" type="datetimeFigureOut">
              <a:rPr lang="en-IE" smtClean="0"/>
              <a:t>01/06/2023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0BEECF5-E834-41E1-8D10-F8709165CC39}" type="slidenum">
              <a:rPr lang="en-IE" smtClean="0"/>
              <a:t>‹#›</a:t>
            </a:fld>
            <a:endParaRPr lang="en-IE"/>
          </a:p>
        </p:txBody>
      </p:sp>
    </p:spTree>
    <p:extLst>
      <p:ext uri="{BB962C8B-B14F-4D97-AF65-F5344CB8AC3E}">
        <p14:creationId xmlns:p14="http://schemas.microsoft.com/office/powerpoint/2010/main" val="23478816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FA5288E-517B-419D-ABE3-3BBD77C6B1BB}" type="datetimeFigureOut">
              <a:rPr lang="en-IE" smtClean="0"/>
              <a:t>01/06/2023</a:t>
            </a:fld>
            <a:endParaRPr lang="en-IE"/>
          </a:p>
        </p:txBody>
      </p:sp>
      <p:sp>
        <p:nvSpPr>
          <p:cNvPr id="4"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0BEECF5-E834-41E1-8D10-F8709165CC39}" type="slidenum">
              <a:rPr lang="en-IE" smtClean="0"/>
              <a:t>‹#›</a:t>
            </a:fld>
            <a:endParaRPr lang="en-IE"/>
          </a:p>
        </p:txBody>
      </p:sp>
    </p:spTree>
    <p:extLst>
      <p:ext uri="{BB962C8B-B14F-4D97-AF65-F5344CB8AC3E}">
        <p14:creationId xmlns:p14="http://schemas.microsoft.com/office/powerpoint/2010/main" val="1002341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FA5288E-517B-419D-ABE3-3BBD77C6B1BB}" type="datetimeFigureOut">
              <a:rPr lang="en-IE" smtClean="0"/>
              <a:t>01/06/2023</a:t>
            </a:fld>
            <a:endParaRPr lang="en-IE"/>
          </a:p>
        </p:txBody>
      </p:sp>
      <p:sp>
        <p:nvSpPr>
          <p:cNvPr id="4"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0BEECF5-E834-41E1-8D10-F8709165CC39}" type="slidenum">
              <a:rPr lang="en-IE" smtClean="0"/>
              <a:t>‹#›</a:t>
            </a:fld>
            <a:endParaRPr lang="en-IE"/>
          </a:p>
        </p:txBody>
      </p:sp>
    </p:spTree>
    <p:extLst>
      <p:ext uri="{BB962C8B-B14F-4D97-AF65-F5344CB8AC3E}">
        <p14:creationId xmlns:p14="http://schemas.microsoft.com/office/powerpoint/2010/main" val="442675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A5288E-517B-419D-ABE3-3BBD77C6B1BB}" type="datetimeFigureOut">
              <a:rPr lang="en-IE" smtClean="0"/>
              <a:t>01/06/2023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0BEECF5-E834-41E1-8D10-F8709165CC39}" type="slidenum">
              <a:rPr lang="en-IE" smtClean="0"/>
              <a:t>‹#›</a:t>
            </a:fld>
            <a:endParaRPr lang="en-IE"/>
          </a:p>
        </p:txBody>
      </p:sp>
    </p:spTree>
    <p:extLst>
      <p:ext uri="{BB962C8B-B14F-4D97-AF65-F5344CB8AC3E}">
        <p14:creationId xmlns:p14="http://schemas.microsoft.com/office/powerpoint/2010/main" val="27721520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A5288E-517B-419D-ABE3-3BBD77C6B1BB}" type="datetimeFigureOut">
              <a:rPr lang="en-IE" smtClean="0"/>
              <a:t>01/06/2023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0BEECF5-E834-41E1-8D10-F8709165CC39}" type="slidenum">
              <a:rPr lang="en-IE" smtClean="0"/>
              <a:t>‹#›</a:t>
            </a:fld>
            <a:endParaRPr lang="en-IE"/>
          </a:p>
        </p:txBody>
      </p:sp>
    </p:spTree>
    <p:extLst>
      <p:ext uri="{BB962C8B-B14F-4D97-AF65-F5344CB8AC3E}">
        <p14:creationId xmlns:p14="http://schemas.microsoft.com/office/powerpoint/2010/main" val="3271321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p>
            <a:fld id="{9FA5288E-517B-419D-ABE3-3BBD77C6B1BB}" type="datetimeFigureOut">
              <a:rPr lang="en-IE" smtClean="0"/>
              <a:t>01/06/2023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0BEECF5-E834-41E1-8D10-F8709165CC39}" type="slidenum">
              <a:rPr lang="en-IE" smtClean="0"/>
              <a:t>‹#›</a:t>
            </a:fld>
            <a:endParaRPr lang="en-IE"/>
          </a:p>
        </p:txBody>
      </p:sp>
    </p:spTree>
    <p:extLst>
      <p:ext uri="{BB962C8B-B14F-4D97-AF65-F5344CB8AC3E}">
        <p14:creationId xmlns:p14="http://schemas.microsoft.com/office/powerpoint/2010/main" val="3615705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A5288E-517B-419D-ABE3-3BBD77C6B1BB}" type="datetimeFigureOut">
              <a:rPr lang="en-IE" smtClean="0"/>
              <a:t>01/06/2023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0BEECF5-E834-41E1-8D10-F8709165CC39}" type="slidenum">
              <a:rPr lang="en-IE" smtClean="0"/>
              <a:t>‹#›</a:t>
            </a:fld>
            <a:endParaRPr lang="en-IE"/>
          </a:p>
        </p:txBody>
      </p:sp>
    </p:spTree>
    <p:extLst>
      <p:ext uri="{BB962C8B-B14F-4D97-AF65-F5344CB8AC3E}">
        <p14:creationId xmlns:p14="http://schemas.microsoft.com/office/powerpoint/2010/main" val="1716431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A5288E-517B-419D-ABE3-3BBD77C6B1BB}" type="datetimeFigureOut">
              <a:rPr lang="en-IE" smtClean="0"/>
              <a:t>01/06/2023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60BEECF5-E834-41E1-8D10-F8709165CC39}" type="slidenum">
              <a:rPr lang="en-IE" smtClean="0"/>
              <a:t>‹#›</a:t>
            </a:fld>
            <a:endParaRPr lang="en-IE"/>
          </a:p>
        </p:txBody>
      </p:sp>
    </p:spTree>
    <p:extLst>
      <p:ext uri="{BB962C8B-B14F-4D97-AF65-F5344CB8AC3E}">
        <p14:creationId xmlns:p14="http://schemas.microsoft.com/office/powerpoint/2010/main" val="387938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A5288E-517B-419D-ABE3-3BBD77C6B1BB}" type="datetimeFigureOut">
              <a:rPr lang="en-IE" smtClean="0"/>
              <a:t>01/06/2023</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60BEECF5-E834-41E1-8D10-F8709165CC39}" type="slidenum">
              <a:rPr lang="en-IE" smtClean="0"/>
              <a:t>‹#›</a:t>
            </a:fld>
            <a:endParaRPr lang="en-IE"/>
          </a:p>
        </p:txBody>
      </p:sp>
    </p:spTree>
    <p:extLst>
      <p:ext uri="{BB962C8B-B14F-4D97-AF65-F5344CB8AC3E}">
        <p14:creationId xmlns:p14="http://schemas.microsoft.com/office/powerpoint/2010/main" val="2741345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9FA5288E-517B-419D-ABE3-3BBD77C6B1BB}" type="datetimeFigureOut">
              <a:rPr lang="en-IE" smtClean="0"/>
              <a:t>01/06/2023</a:t>
            </a:fld>
            <a:endParaRPr lang="en-IE"/>
          </a:p>
        </p:txBody>
      </p:sp>
      <p:sp>
        <p:nvSpPr>
          <p:cNvPr id="5" name="Footer Placeholder 3"/>
          <p:cNvSpPr>
            <a:spLocks noGrp="1"/>
          </p:cNvSpPr>
          <p:nvPr>
            <p:ph type="ftr" sz="quarter" idx="11"/>
          </p:nvPr>
        </p:nvSpPr>
        <p:spPr/>
        <p:txBody>
          <a:bodyPr/>
          <a:lstStyle/>
          <a:p>
            <a:endParaRPr lang="en-IE"/>
          </a:p>
        </p:txBody>
      </p:sp>
      <p:sp>
        <p:nvSpPr>
          <p:cNvPr id="6" name="Slide Number Placeholder 4"/>
          <p:cNvSpPr>
            <a:spLocks noGrp="1"/>
          </p:cNvSpPr>
          <p:nvPr>
            <p:ph type="sldNum" sz="quarter" idx="12"/>
          </p:nvPr>
        </p:nvSpPr>
        <p:spPr/>
        <p:txBody>
          <a:bodyPr/>
          <a:lstStyle/>
          <a:p>
            <a:fld id="{60BEECF5-E834-41E1-8D10-F8709165CC39}" type="slidenum">
              <a:rPr lang="en-IE" smtClean="0"/>
              <a:t>‹#›</a:t>
            </a:fld>
            <a:endParaRPr lang="en-IE"/>
          </a:p>
        </p:txBody>
      </p:sp>
    </p:spTree>
    <p:extLst>
      <p:ext uri="{BB962C8B-B14F-4D97-AF65-F5344CB8AC3E}">
        <p14:creationId xmlns:p14="http://schemas.microsoft.com/office/powerpoint/2010/main" val="1853327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FA5288E-517B-419D-ABE3-3BBD77C6B1BB}" type="datetimeFigureOut">
              <a:rPr lang="en-IE" smtClean="0"/>
              <a:t>01/06/2023</a:t>
            </a:fld>
            <a:endParaRPr lang="en-IE"/>
          </a:p>
        </p:txBody>
      </p:sp>
      <p:sp>
        <p:nvSpPr>
          <p:cNvPr id="5" name="Footer Placeholder 2"/>
          <p:cNvSpPr>
            <a:spLocks noGrp="1"/>
          </p:cNvSpPr>
          <p:nvPr>
            <p:ph type="ftr" sz="quarter" idx="11"/>
          </p:nvPr>
        </p:nvSpPr>
        <p:spPr/>
        <p:txBody>
          <a:bodyPr/>
          <a:lstStyle/>
          <a:p>
            <a:endParaRPr lang="en-IE"/>
          </a:p>
        </p:txBody>
      </p:sp>
      <p:sp>
        <p:nvSpPr>
          <p:cNvPr id="6" name="Slide Number Placeholder 3"/>
          <p:cNvSpPr>
            <a:spLocks noGrp="1"/>
          </p:cNvSpPr>
          <p:nvPr>
            <p:ph type="sldNum" sz="quarter" idx="12"/>
          </p:nvPr>
        </p:nvSpPr>
        <p:spPr/>
        <p:txBody>
          <a:bodyPr/>
          <a:lstStyle/>
          <a:p>
            <a:fld id="{60BEECF5-E834-41E1-8D10-F8709165CC39}" type="slidenum">
              <a:rPr lang="en-IE" smtClean="0"/>
              <a:t>‹#›</a:t>
            </a:fld>
            <a:endParaRPr lang="en-IE"/>
          </a:p>
        </p:txBody>
      </p:sp>
    </p:spTree>
    <p:extLst>
      <p:ext uri="{BB962C8B-B14F-4D97-AF65-F5344CB8AC3E}">
        <p14:creationId xmlns:p14="http://schemas.microsoft.com/office/powerpoint/2010/main" val="1704011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9FA5288E-517B-419D-ABE3-3BBD77C6B1BB}" type="datetimeFigureOut">
              <a:rPr lang="en-IE" smtClean="0"/>
              <a:t>01/06/2023</a:t>
            </a:fld>
            <a:endParaRPr lang="en-IE"/>
          </a:p>
        </p:txBody>
      </p:sp>
      <p:sp>
        <p:nvSpPr>
          <p:cNvPr id="5" name="Footer Placeholder 5"/>
          <p:cNvSpPr>
            <a:spLocks noGrp="1"/>
          </p:cNvSpPr>
          <p:nvPr>
            <p:ph type="ftr" sz="quarter" idx="11"/>
          </p:nvPr>
        </p:nvSpPr>
        <p:spPr/>
        <p:txBody>
          <a:bodyPr/>
          <a:lstStyle/>
          <a:p>
            <a:endParaRPr lang="en-IE"/>
          </a:p>
        </p:txBody>
      </p:sp>
      <p:sp>
        <p:nvSpPr>
          <p:cNvPr id="6" name="Slide Number Placeholder 6"/>
          <p:cNvSpPr>
            <a:spLocks noGrp="1"/>
          </p:cNvSpPr>
          <p:nvPr>
            <p:ph type="sldNum" sz="quarter" idx="12"/>
          </p:nvPr>
        </p:nvSpPr>
        <p:spPr/>
        <p:txBody>
          <a:bodyPr/>
          <a:lstStyle/>
          <a:p>
            <a:fld id="{60BEECF5-E834-41E1-8D10-F8709165CC39}" type="slidenum">
              <a:rPr lang="en-IE" smtClean="0"/>
              <a:t>‹#›</a:t>
            </a:fld>
            <a:endParaRPr lang="en-IE"/>
          </a:p>
        </p:txBody>
      </p:sp>
    </p:spTree>
    <p:extLst>
      <p:ext uri="{BB962C8B-B14F-4D97-AF65-F5344CB8AC3E}">
        <p14:creationId xmlns:p14="http://schemas.microsoft.com/office/powerpoint/2010/main" val="2491781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A5288E-517B-419D-ABE3-3BBD77C6B1BB}" type="datetimeFigureOut">
              <a:rPr lang="en-IE" smtClean="0"/>
              <a:t>01/06/2023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60BEECF5-E834-41E1-8D10-F8709165CC39}" type="slidenum">
              <a:rPr lang="en-IE" smtClean="0"/>
              <a:t>‹#›</a:t>
            </a:fld>
            <a:endParaRPr lang="en-IE"/>
          </a:p>
        </p:txBody>
      </p:sp>
    </p:spTree>
    <p:extLst>
      <p:ext uri="{BB962C8B-B14F-4D97-AF65-F5344CB8AC3E}">
        <p14:creationId xmlns:p14="http://schemas.microsoft.com/office/powerpoint/2010/main" val="3790799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FA5288E-517B-419D-ABE3-3BBD77C6B1BB}" type="datetimeFigureOut">
              <a:rPr lang="en-IE" smtClean="0"/>
              <a:t>01/06/2023</a:t>
            </a:fld>
            <a:endParaRPr lang="en-IE"/>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IE"/>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0BEECF5-E834-41E1-8D10-F8709165CC39}" type="slidenum">
              <a:rPr lang="en-IE" smtClean="0"/>
              <a:t>‹#›</a:t>
            </a:fld>
            <a:endParaRPr lang="en-IE"/>
          </a:p>
        </p:txBody>
      </p:sp>
    </p:spTree>
    <p:extLst>
      <p:ext uri="{BB962C8B-B14F-4D97-AF65-F5344CB8AC3E}">
        <p14:creationId xmlns:p14="http://schemas.microsoft.com/office/powerpoint/2010/main" val="225866011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revenue.ie/ERR" TargetMode="External"/><Relationship Id="rId2" Type="http://schemas.openxmlformats.org/officeDocument/2006/relationships/hyperlink" Target="https://www.revenue.ie/en/employing-people/becoming-an-employer-and-ongoing-obligations/reporting-jan-2024/index.aspx"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3.png"/><Relationship Id="rId7" Type="http://schemas.openxmlformats.org/officeDocument/2006/relationships/diagramLayout" Target="../diagrams/layout1.xml"/><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diagramData" Target="../diagrams/data1.xml"/><Relationship Id="rId5" Type="http://schemas.openxmlformats.org/officeDocument/2006/relationships/image" Target="../media/image5.png"/><Relationship Id="rId10" Type="http://schemas.microsoft.com/office/2007/relationships/diagramDrawing" Target="../diagrams/drawing1.xml"/><Relationship Id="rId4" Type="http://schemas.openxmlformats.org/officeDocument/2006/relationships/image" Target="../media/image4.png"/><Relationship Id="rId9" Type="http://schemas.openxmlformats.org/officeDocument/2006/relationships/diagramColors" Target="../diagrams/colors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pims@revenue.i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30F6D-06E9-38AA-E70C-68BFEC98532E}"/>
              </a:ext>
            </a:extLst>
          </p:cNvPr>
          <p:cNvSpPr>
            <a:spLocks noGrp="1"/>
          </p:cNvSpPr>
          <p:nvPr>
            <p:ph type="ctrTitle"/>
          </p:nvPr>
        </p:nvSpPr>
        <p:spPr/>
        <p:txBody>
          <a:bodyPr/>
          <a:lstStyle/>
          <a:p>
            <a:r>
              <a:rPr lang="en-IE" sz="4800"/>
              <a:t>Enhanced Reporting Requirements</a:t>
            </a:r>
            <a:endParaRPr lang="en-IE" sz="4800" dirty="0"/>
          </a:p>
        </p:txBody>
      </p:sp>
    </p:spTree>
    <p:extLst>
      <p:ext uri="{BB962C8B-B14F-4D97-AF65-F5344CB8AC3E}">
        <p14:creationId xmlns:p14="http://schemas.microsoft.com/office/powerpoint/2010/main" val="1458981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0026BC-C555-C0C9-CDFF-78EDA0FFBF3F}"/>
              </a:ext>
            </a:extLst>
          </p:cNvPr>
          <p:cNvSpPr>
            <a:spLocks noGrp="1"/>
          </p:cNvSpPr>
          <p:nvPr>
            <p:ph idx="1"/>
          </p:nvPr>
        </p:nvSpPr>
        <p:spPr>
          <a:xfrm>
            <a:off x="1358516" y="1122425"/>
            <a:ext cx="8946541" cy="1299882"/>
          </a:xfrm>
        </p:spPr>
        <p:txBody>
          <a:bodyPr>
            <a:normAutofit/>
          </a:bodyPr>
          <a:lstStyle/>
          <a:p>
            <a:pPr marL="0" indent="0" algn="ctr">
              <a:buNone/>
            </a:pPr>
            <a:r>
              <a:rPr lang="en-IE" sz="3200" dirty="0"/>
              <a:t>Draft Enhanced Reporting ROS Screens</a:t>
            </a:r>
          </a:p>
        </p:txBody>
      </p:sp>
      <p:sp>
        <p:nvSpPr>
          <p:cNvPr id="7" name="TextBox 6">
            <a:extLst>
              <a:ext uri="{FF2B5EF4-FFF2-40B4-BE49-F238E27FC236}">
                <a16:creationId xmlns:a16="http://schemas.microsoft.com/office/drawing/2014/main" id="{64A04CC0-C3F3-2D11-4AF8-8051BD6A1B71}"/>
              </a:ext>
            </a:extLst>
          </p:cNvPr>
          <p:cNvSpPr txBox="1"/>
          <p:nvPr/>
        </p:nvSpPr>
        <p:spPr>
          <a:xfrm>
            <a:off x="838200" y="3234809"/>
            <a:ext cx="10058400" cy="584775"/>
          </a:xfrm>
          <a:prstGeom prst="rect">
            <a:avLst/>
          </a:prstGeom>
          <a:noFill/>
        </p:spPr>
        <p:txBody>
          <a:bodyPr wrap="square">
            <a:spAutoFit/>
          </a:bodyPr>
          <a:lstStyle/>
          <a:p>
            <a:pPr algn="ctr"/>
            <a:r>
              <a:rPr lang="en-IE" sz="3200" dirty="0"/>
              <a:t>Submit expenses and benefits by file upload</a:t>
            </a:r>
          </a:p>
        </p:txBody>
      </p:sp>
    </p:spTree>
    <p:extLst>
      <p:ext uri="{BB962C8B-B14F-4D97-AF65-F5344CB8AC3E}">
        <p14:creationId xmlns:p14="http://schemas.microsoft.com/office/powerpoint/2010/main" val="1327410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EC8D-3643-7D4E-8618-5A6D6AB13560}"/>
              </a:ext>
            </a:extLst>
          </p:cNvPr>
          <p:cNvSpPr>
            <a:spLocks noGrp="1"/>
          </p:cNvSpPr>
          <p:nvPr>
            <p:ph type="title"/>
          </p:nvPr>
        </p:nvSpPr>
        <p:spPr>
          <a:xfrm>
            <a:off x="646111" y="452718"/>
            <a:ext cx="9404723" cy="850565"/>
          </a:xfrm>
        </p:spPr>
        <p:txBody>
          <a:bodyPr/>
          <a:lstStyle/>
          <a:p>
            <a:r>
              <a:rPr lang="en-IE" sz="3200" dirty="0">
                <a:solidFill>
                  <a:schemeClr val="bg1"/>
                </a:solidFill>
              </a:rPr>
              <a:t>Submit expenses and benefits by file upload</a:t>
            </a:r>
          </a:p>
        </p:txBody>
      </p:sp>
      <p:pic>
        <p:nvPicPr>
          <p:cNvPr id="6" name="Content Placeholder 5">
            <a:extLst>
              <a:ext uri="{FF2B5EF4-FFF2-40B4-BE49-F238E27FC236}">
                <a16:creationId xmlns:a16="http://schemas.microsoft.com/office/drawing/2014/main" id="{4B7042D7-E2D6-B19D-5A34-10671DA79FEA}"/>
              </a:ext>
            </a:extLst>
          </p:cNvPr>
          <p:cNvPicPr>
            <a:picLocks noGrp="1" noChangeAspect="1"/>
          </p:cNvPicPr>
          <p:nvPr>
            <p:ph idx="1"/>
          </p:nvPr>
        </p:nvPicPr>
        <p:blipFill>
          <a:blip r:embed="rId2"/>
          <a:stretch>
            <a:fillRect/>
          </a:stretch>
        </p:blipFill>
        <p:spPr>
          <a:xfrm>
            <a:off x="2241654" y="1552489"/>
            <a:ext cx="5919946" cy="4195762"/>
          </a:xfrm>
        </p:spPr>
      </p:pic>
      <p:sp>
        <p:nvSpPr>
          <p:cNvPr id="3" name="Rectangle 2">
            <a:extLst>
              <a:ext uri="{FF2B5EF4-FFF2-40B4-BE49-F238E27FC236}">
                <a16:creationId xmlns:a16="http://schemas.microsoft.com/office/drawing/2014/main" id="{EFB1052B-8FB0-0E96-7E11-92B74C946848}"/>
              </a:ext>
            </a:extLst>
          </p:cNvPr>
          <p:cNvSpPr/>
          <p:nvPr/>
        </p:nvSpPr>
        <p:spPr>
          <a:xfrm rot="19734984">
            <a:off x="-2280602" y="2398658"/>
            <a:ext cx="13834208" cy="3108543"/>
          </a:xfrm>
          <a:prstGeom prst="rect">
            <a:avLst/>
          </a:prstGeom>
          <a:noFill/>
        </p:spPr>
        <p:txBody>
          <a:bodyPr wrap="square" lIns="91440" tIns="45720" rIns="91440" bIns="45720" anchor="ctr" anchorCtr="1">
            <a:spAutoFit/>
          </a:bodyPr>
          <a:lstStyle/>
          <a:p>
            <a:pPr algn="ctr"/>
            <a:r>
              <a:rPr lang="en-US" sz="19600" b="1" dirty="0">
                <a:ln w="12700">
                  <a:solidFill>
                    <a:schemeClr val="tx2">
                      <a:lumMod val="75000"/>
                      <a:alpha val="34000"/>
                    </a:schemeClr>
                  </a:solidFill>
                  <a:prstDash val="solid"/>
                </a:ln>
                <a:noFill/>
                <a:effectLst>
                  <a:outerShdw dist="38100" dir="2640000" algn="bl" rotWithShape="0">
                    <a:schemeClr val="tx2">
                      <a:lumMod val="75000"/>
                    </a:schemeClr>
                  </a:outerShdw>
                </a:effectLst>
              </a:rPr>
              <a:t>Draft</a:t>
            </a:r>
            <a:endParaRPr lang="en-US" sz="19600" b="1" cap="none" spc="0" dirty="0">
              <a:ln w="12700">
                <a:solidFill>
                  <a:schemeClr val="tx2">
                    <a:lumMod val="75000"/>
                    <a:alpha val="34000"/>
                  </a:schemeClr>
                </a:solidFill>
                <a:prstDash val="solid"/>
              </a:ln>
              <a:no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2993934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EC8D-3643-7D4E-8618-5A6D6AB13560}"/>
              </a:ext>
            </a:extLst>
          </p:cNvPr>
          <p:cNvSpPr>
            <a:spLocks noGrp="1"/>
          </p:cNvSpPr>
          <p:nvPr>
            <p:ph type="title"/>
          </p:nvPr>
        </p:nvSpPr>
        <p:spPr>
          <a:xfrm>
            <a:off x="646111" y="452718"/>
            <a:ext cx="9404723" cy="782695"/>
          </a:xfrm>
        </p:spPr>
        <p:txBody>
          <a:bodyPr/>
          <a:lstStyle/>
          <a:p>
            <a:r>
              <a:rPr lang="en-IE" sz="3200" dirty="0">
                <a:solidFill>
                  <a:schemeClr val="bg1"/>
                </a:solidFill>
              </a:rPr>
              <a:t>Submit Expenses and benefits by file upload</a:t>
            </a:r>
          </a:p>
        </p:txBody>
      </p:sp>
      <p:pic>
        <p:nvPicPr>
          <p:cNvPr id="5" name="Content Placeholder 4">
            <a:extLst>
              <a:ext uri="{FF2B5EF4-FFF2-40B4-BE49-F238E27FC236}">
                <a16:creationId xmlns:a16="http://schemas.microsoft.com/office/drawing/2014/main" id="{2EEF1550-E3B9-75C9-BE08-5E62922DCA88}"/>
              </a:ext>
            </a:extLst>
          </p:cNvPr>
          <p:cNvPicPr>
            <a:picLocks noGrp="1" noChangeAspect="1"/>
          </p:cNvPicPr>
          <p:nvPr>
            <p:ph idx="1"/>
          </p:nvPr>
        </p:nvPicPr>
        <p:blipFill>
          <a:blip r:embed="rId2"/>
          <a:stretch>
            <a:fillRect/>
          </a:stretch>
        </p:blipFill>
        <p:spPr>
          <a:xfrm>
            <a:off x="3176303" y="1410613"/>
            <a:ext cx="4344337" cy="4195762"/>
          </a:xfrm>
        </p:spPr>
      </p:pic>
      <p:sp>
        <p:nvSpPr>
          <p:cNvPr id="3" name="Rectangle 2">
            <a:extLst>
              <a:ext uri="{FF2B5EF4-FFF2-40B4-BE49-F238E27FC236}">
                <a16:creationId xmlns:a16="http://schemas.microsoft.com/office/drawing/2014/main" id="{C729EBC6-EF00-DE4C-D668-621E6CF8538A}"/>
              </a:ext>
            </a:extLst>
          </p:cNvPr>
          <p:cNvSpPr/>
          <p:nvPr/>
        </p:nvSpPr>
        <p:spPr>
          <a:xfrm rot="19734984">
            <a:off x="-2280602" y="2398658"/>
            <a:ext cx="13834208" cy="3108543"/>
          </a:xfrm>
          <a:prstGeom prst="rect">
            <a:avLst/>
          </a:prstGeom>
          <a:noFill/>
        </p:spPr>
        <p:txBody>
          <a:bodyPr wrap="square" lIns="91440" tIns="45720" rIns="91440" bIns="45720" anchor="ctr" anchorCtr="1">
            <a:spAutoFit/>
          </a:bodyPr>
          <a:lstStyle/>
          <a:p>
            <a:pPr algn="ctr"/>
            <a:r>
              <a:rPr lang="en-US" sz="19600" b="1" dirty="0">
                <a:ln w="12700">
                  <a:solidFill>
                    <a:schemeClr val="tx2">
                      <a:lumMod val="75000"/>
                      <a:alpha val="34000"/>
                    </a:schemeClr>
                  </a:solidFill>
                  <a:prstDash val="solid"/>
                </a:ln>
                <a:noFill/>
                <a:effectLst>
                  <a:outerShdw dist="38100" dir="2640000" algn="bl" rotWithShape="0">
                    <a:schemeClr val="tx2">
                      <a:lumMod val="75000"/>
                    </a:schemeClr>
                  </a:outerShdw>
                </a:effectLst>
              </a:rPr>
              <a:t>Draft</a:t>
            </a:r>
            <a:endParaRPr lang="en-US" sz="19600" b="1" cap="none" spc="0" dirty="0">
              <a:ln w="12700">
                <a:solidFill>
                  <a:schemeClr val="tx2">
                    <a:lumMod val="75000"/>
                    <a:alpha val="34000"/>
                  </a:schemeClr>
                </a:solidFill>
                <a:prstDash val="solid"/>
              </a:ln>
              <a:no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2058222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23602D5-7B0D-221F-D9AC-FD106019A530}"/>
              </a:ext>
            </a:extLst>
          </p:cNvPr>
          <p:cNvSpPr txBox="1"/>
          <p:nvPr/>
        </p:nvSpPr>
        <p:spPr>
          <a:xfrm>
            <a:off x="876300" y="891659"/>
            <a:ext cx="9048750" cy="584775"/>
          </a:xfrm>
          <a:prstGeom prst="rect">
            <a:avLst/>
          </a:prstGeom>
          <a:noFill/>
        </p:spPr>
        <p:txBody>
          <a:bodyPr wrap="square">
            <a:spAutoFit/>
          </a:bodyPr>
          <a:lstStyle/>
          <a:p>
            <a:pPr marL="0" indent="0" algn="ctr">
              <a:buNone/>
            </a:pPr>
            <a:r>
              <a:rPr lang="en-IE" sz="3200" dirty="0"/>
              <a:t>Draft Enhanced Reporting ROS Screens</a:t>
            </a:r>
          </a:p>
        </p:txBody>
      </p:sp>
      <p:sp>
        <p:nvSpPr>
          <p:cNvPr id="7" name="TextBox 6">
            <a:extLst>
              <a:ext uri="{FF2B5EF4-FFF2-40B4-BE49-F238E27FC236}">
                <a16:creationId xmlns:a16="http://schemas.microsoft.com/office/drawing/2014/main" id="{F47547F5-F4CC-9F5D-EBDF-DC7222D6C23A}"/>
              </a:ext>
            </a:extLst>
          </p:cNvPr>
          <p:cNvSpPr txBox="1"/>
          <p:nvPr/>
        </p:nvSpPr>
        <p:spPr>
          <a:xfrm>
            <a:off x="876299" y="3234809"/>
            <a:ext cx="9591675" cy="584775"/>
          </a:xfrm>
          <a:prstGeom prst="rect">
            <a:avLst/>
          </a:prstGeom>
          <a:noFill/>
        </p:spPr>
        <p:txBody>
          <a:bodyPr wrap="square">
            <a:spAutoFit/>
          </a:bodyPr>
          <a:lstStyle/>
          <a:p>
            <a:pPr algn="ctr"/>
            <a:r>
              <a:rPr lang="en-IE" sz="3200" dirty="0"/>
              <a:t>Submit expenses and benefits by online form</a:t>
            </a:r>
          </a:p>
        </p:txBody>
      </p:sp>
    </p:spTree>
    <p:extLst>
      <p:ext uri="{BB962C8B-B14F-4D97-AF65-F5344CB8AC3E}">
        <p14:creationId xmlns:p14="http://schemas.microsoft.com/office/powerpoint/2010/main" val="1900426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EC8D-3643-7D4E-8618-5A6D6AB13560}"/>
              </a:ext>
            </a:extLst>
          </p:cNvPr>
          <p:cNvSpPr>
            <a:spLocks noGrp="1"/>
          </p:cNvSpPr>
          <p:nvPr>
            <p:ph type="title"/>
          </p:nvPr>
        </p:nvSpPr>
        <p:spPr>
          <a:xfrm>
            <a:off x="646111" y="452718"/>
            <a:ext cx="9404723" cy="671232"/>
          </a:xfrm>
        </p:spPr>
        <p:txBody>
          <a:bodyPr/>
          <a:lstStyle/>
          <a:p>
            <a:r>
              <a:rPr lang="en-IE" sz="3200" dirty="0">
                <a:solidFill>
                  <a:schemeClr val="bg1"/>
                </a:solidFill>
              </a:rPr>
              <a:t>Submit expenses and benefits by online form</a:t>
            </a:r>
          </a:p>
        </p:txBody>
      </p:sp>
      <p:sp>
        <p:nvSpPr>
          <p:cNvPr id="7" name="Title 1">
            <a:extLst>
              <a:ext uri="{FF2B5EF4-FFF2-40B4-BE49-F238E27FC236}">
                <a16:creationId xmlns:a16="http://schemas.microsoft.com/office/drawing/2014/main" id="{7190BC1D-18E5-2A61-C914-F1FB81855AC5}"/>
              </a:ext>
            </a:extLst>
          </p:cNvPr>
          <p:cNvSpPr txBox="1">
            <a:spLocks/>
          </p:cNvSpPr>
          <p:nvPr/>
        </p:nvSpPr>
        <p:spPr>
          <a:xfrm>
            <a:off x="611208" y="1216285"/>
            <a:ext cx="11183940" cy="671233"/>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E" sz="2000" dirty="0">
                <a:solidFill>
                  <a:schemeClr val="bg1"/>
                </a:solidFill>
              </a:rPr>
              <a:t>The following slides show the flow when submitting an online form</a:t>
            </a:r>
          </a:p>
        </p:txBody>
      </p:sp>
      <p:pic>
        <p:nvPicPr>
          <p:cNvPr id="4" name="Picture 3">
            <a:extLst>
              <a:ext uri="{FF2B5EF4-FFF2-40B4-BE49-F238E27FC236}">
                <a16:creationId xmlns:a16="http://schemas.microsoft.com/office/drawing/2014/main" id="{7BC12FC8-B46A-B170-9C58-E4B1430AC349}"/>
              </a:ext>
            </a:extLst>
          </p:cNvPr>
          <p:cNvPicPr>
            <a:picLocks noChangeAspect="1"/>
          </p:cNvPicPr>
          <p:nvPr/>
        </p:nvPicPr>
        <p:blipFill>
          <a:blip r:embed="rId2"/>
          <a:stretch>
            <a:fillRect/>
          </a:stretch>
        </p:blipFill>
        <p:spPr>
          <a:xfrm>
            <a:off x="6488928" y="3145857"/>
            <a:ext cx="4632960" cy="2012950"/>
          </a:xfrm>
          <a:prstGeom prst="rect">
            <a:avLst/>
          </a:prstGeom>
        </p:spPr>
      </p:pic>
      <p:pic>
        <p:nvPicPr>
          <p:cNvPr id="9" name="Content Placeholder 8">
            <a:extLst>
              <a:ext uri="{FF2B5EF4-FFF2-40B4-BE49-F238E27FC236}">
                <a16:creationId xmlns:a16="http://schemas.microsoft.com/office/drawing/2014/main" id="{E5496174-23EF-1C86-C801-388D6649E43E}"/>
              </a:ext>
            </a:extLst>
          </p:cNvPr>
          <p:cNvPicPr>
            <a:picLocks noGrp="1" noChangeAspect="1"/>
          </p:cNvPicPr>
          <p:nvPr>
            <p:ph idx="1"/>
          </p:nvPr>
        </p:nvPicPr>
        <p:blipFill>
          <a:blip r:embed="rId3"/>
          <a:stretch>
            <a:fillRect/>
          </a:stretch>
        </p:blipFill>
        <p:spPr>
          <a:xfrm>
            <a:off x="284555" y="1887518"/>
            <a:ext cx="5918623" cy="4195762"/>
          </a:xfrm>
        </p:spPr>
      </p:pic>
      <p:sp>
        <p:nvSpPr>
          <p:cNvPr id="3" name="Rectangle 2">
            <a:extLst>
              <a:ext uri="{FF2B5EF4-FFF2-40B4-BE49-F238E27FC236}">
                <a16:creationId xmlns:a16="http://schemas.microsoft.com/office/drawing/2014/main" id="{ADA77E7B-FDA9-38A9-3153-D3E628C70411}"/>
              </a:ext>
            </a:extLst>
          </p:cNvPr>
          <p:cNvSpPr/>
          <p:nvPr/>
        </p:nvSpPr>
        <p:spPr>
          <a:xfrm rot="19734984">
            <a:off x="-2280602" y="2398658"/>
            <a:ext cx="13834208" cy="3108543"/>
          </a:xfrm>
          <a:prstGeom prst="rect">
            <a:avLst/>
          </a:prstGeom>
          <a:noFill/>
        </p:spPr>
        <p:txBody>
          <a:bodyPr wrap="square" lIns="91440" tIns="45720" rIns="91440" bIns="45720" anchor="ctr" anchorCtr="1">
            <a:spAutoFit/>
          </a:bodyPr>
          <a:lstStyle/>
          <a:p>
            <a:pPr algn="ctr"/>
            <a:r>
              <a:rPr lang="en-US" sz="19600" b="1" dirty="0">
                <a:ln w="12700">
                  <a:solidFill>
                    <a:schemeClr val="tx2">
                      <a:lumMod val="75000"/>
                      <a:alpha val="34000"/>
                    </a:schemeClr>
                  </a:solidFill>
                  <a:prstDash val="solid"/>
                </a:ln>
                <a:noFill/>
                <a:effectLst>
                  <a:outerShdw dist="38100" dir="2640000" algn="bl" rotWithShape="0">
                    <a:schemeClr val="tx2">
                      <a:lumMod val="75000"/>
                    </a:schemeClr>
                  </a:outerShdw>
                </a:effectLst>
              </a:rPr>
              <a:t>Draft</a:t>
            </a:r>
            <a:endParaRPr lang="en-US" sz="19600" b="1" cap="none" spc="0" dirty="0">
              <a:ln w="12700">
                <a:solidFill>
                  <a:schemeClr val="tx2">
                    <a:lumMod val="75000"/>
                    <a:alpha val="34000"/>
                  </a:schemeClr>
                </a:solidFill>
                <a:prstDash val="solid"/>
              </a:ln>
              <a:no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3786203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24A30286-780F-002E-D282-14A947BDE061}"/>
              </a:ext>
            </a:extLst>
          </p:cNvPr>
          <p:cNvPicPr>
            <a:picLocks noChangeAspect="1"/>
          </p:cNvPicPr>
          <p:nvPr/>
        </p:nvPicPr>
        <p:blipFill>
          <a:blip r:embed="rId2"/>
          <a:stretch>
            <a:fillRect/>
          </a:stretch>
        </p:blipFill>
        <p:spPr>
          <a:xfrm>
            <a:off x="513886" y="1115386"/>
            <a:ext cx="6251021" cy="5321382"/>
          </a:xfrm>
          <a:prstGeom prst="rect">
            <a:avLst/>
          </a:prstGeom>
        </p:spPr>
      </p:pic>
      <p:sp>
        <p:nvSpPr>
          <p:cNvPr id="2" name="Title 1">
            <a:extLst>
              <a:ext uri="{FF2B5EF4-FFF2-40B4-BE49-F238E27FC236}">
                <a16:creationId xmlns:a16="http://schemas.microsoft.com/office/drawing/2014/main" id="{D5E6EC8D-3643-7D4E-8618-5A6D6AB13560}"/>
              </a:ext>
            </a:extLst>
          </p:cNvPr>
          <p:cNvSpPr>
            <a:spLocks noGrp="1"/>
          </p:cNvSpPr>
          <p:nvPr>
            <p:ph type="title"/>
          </p:nvPr>
        </p:nvSpPr>
        <p:spPr>
          <a:xfrm>
            <a:off x="646111" y="452718"/>
            <a:ext cx="9404723" cy="671232"/>
          </a:xfrm>
        </p:spPr>
        <p:txBody>
          <a:bodyPr/>
          <a:lstStyle/>
          <a:p>
            <a:r>
              <a:rPr lang="en-IE" sz="3200" dirty="0">
                <a:solidFill>
                  <a:schemeClr val="bg1"/>
                </a:solidFill>
              </a:rPr>
              <a:t>Submit expenses and benefits by online form</a:t>
            </a:r>
          </a:p>
        </p:txBody>
      </p:sp>
      <p:sp>
        <p:nvSpPr>
          <p:cNvPr id="23" name="Content Placeholder 3">
            <a:extLst>
              <a:ext uri="{FF2B5EF4-FFF2-40B4-BE49-F238E27FC236}">
                <a16:creationId xmlns:a16="http://schemas.microsoft.com/office/drawing/2014/main" id="{F217396F-0D43-A050-EE26-D66BFAEC416B}"/>
              </a:ext>
            </a:extLst>
          </p:cNvPr>
          <p:cNvSpPr>
            <a:spLocks noGrp="1"/>
          </p:cNvSpPr>
          <p:nvPr>
            <p:ph idx="1"/>
          </p:nvPr>
        </p:nvSpPr>
        <p:spPr>
          <a:xfrm>
            <a:off x="7366737" y="1888707"/>
            <a:ext cx="3941374" cy="4195481"/>
          </a:xfrm>
        </p:spPr>
        <p:txBody>
          <a:bodyPr>
            <a:normAutofit fontScale="85000" lnSpcReduction="10000"/>
          </a:bodyPr>
          <a:lstStyle/>
          <a:p>
            <a:pPr>
              <a:lnSpc>
                <a:spcPct val="107000"/>
              </a:lnSpc>
              <a:spcAft>
                <a:spcPts val="800"/>
              </a:spcAft>
            </a:pPr>
            <a:r>
              <a:rPr lang="en-IE"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Depending on the information available </a:t>
            </a:r>
            <a:r>
              <a:rPr lang="en-I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user will have to complete different fields w</a:t>
            </a:r>
            <a:r>
              <a:rPr lang="en-IE"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hen submitting a claim </a:t>
            </a:r>
            <a:endParaRPr lang="en-I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Where a PPSN or employment ID are not available the following fields are completed.  </a:t>
            </a:r>
          </a:p>
          <a:p>
            <a:pPr>
              <a:lnSpc>
                <a:spcPct val="107000"/>
              </a:lnSpc>
              <a:spcAft>
                <a:spcPts val="800"/>
              </a:spcAft>
            </a:pPr>
            <a:r>
              <a:rPr lang="en-IE" sz="18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&gt;&gt;</a:t>
            </a:r>
            <a:r>
              <a:rPr lang="en-I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Employer reference&gt;&gt; Personal Details&gt;&gt; Date of Birth and Address details</a:t>
            </a:r>
          </a:p>
          <a:p>
            <a:pPr>
              <a:lnSpc>
                <a:spcPct val="107000"/>
              </a:lnSpc>
              <a:spcAft>
                <a:spcPts val="800"/>
              </a:spcAft>
            </a:pPr>
            <a:r>
              <a:rPr lang="en-I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Where the PPSN and employment ID are available the following fields are completed</a:t>
            </a:r>
          </a:p>
          <a:p>
            <a:pPr>
              <a:lnSpc>
                <a:spcPct val="107000"/>
              </a:lnSpc>
              <a:spcAft>
                <a:spcPts val="800"/>
              </a:spcAft>
            </a:pPr>
            <a:r>
              <a:rPr lang="en-IE" sz="18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&gt;&gt;</a:t>
            </a:r>
            <a:r>
              <a:rPr lang="en-I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Employee details and Personal details</a:t>
            </a:r>
          </a:p>
          <a:p>
            <a:endParaRPr lang="en-IE" dirty="0"/>
          </a:p>
        </p:txBody>
      </p:sp>
      <p:sp>
        <p:nvSpPr>
          <p:cNvPr id="3" name="Rectangle 2">
            <a:extLst>
              <a:ext uri="{FF2B5EF4-FFF2-40B4-BE49-F238E27FC236}">
                <a16:creationId xmlns:a16="http://schemas.microsoft.com/office/drawing/2014/main" id="{00B671A3-582E-F958-1D1C-2A1B53A92858}"/>
              </a:ext>
            </a:extLst>
          </p:cNvPr>
          <p:cNvSpPr/>
          <p:nvPr/>
        </p:nvSpPr>
        <p:spPr>
          <a:xfrm rot="19734984">
            <a:off x="-1568632" y="2059990"/>
            <a:ext cx="13834208" cy="3108543"/>
          </a:xfrm>
          <a:prstGeom prst="rect">
            <a:avLst/>
          </a:prstGeom>
          <a:noFill/>
        </p:spPr>
        <p:txBody>
          <a:bodyPr wrap="square" lIns="91440" tIns="45720" rIns="91440" bIns="45720" anchor="ctr" anchorCtr="1">
            <a:spAutoFit/>
          </a:bodyPr>
          <a:lstStyle/>
          <a:p>
            <a:pPr algn="ctr"/>
            <a:r>
              <a:rPr lang="en-US" sz="19600" b="1" dirty="0">
                <a:ln w="12700">
                  <a:solidFill>
                    <a:schemeClr val="tx2">
                      <a:lumMod val="75000"/>
                      <a:alpha val="34000"/>
                    </a:schemeClr>
                  </a:solidFill>
                  <a:prstDash val="solid"/>
                </a:ln>
                <a:noFill/>
                <a:effectLst>
                  <a:outerShdw dist="38100" dir="2640000" algn="bl" rotWithShape="0">
                    <a:schemeClr val="tx2">
                      <a:lumMod val="75000"/>
                    </a:schemeClr>
                  </a:outerShdw>
                </a:effectLst>
              </a:rPr>
              <a:t>Draft</a:t>
            </a:r>
            <a:endParaRPr lang="en-US" sz="19600" b="1" cap="none" spc="0" dirty="0">
              <a:ln w="12700">
                <a:solidFill>
                  <a:schemeClr val="tx2">
                    <a:lumMod val="75000"/>
                    <a:alpha val="34000"/>
                  </a:schemeClr>
                </a:solidFill>
                <a:prstDash val="solid"/>
              </a:ln>
              <a:no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433760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EC8D-3643-7D4E-8618-5A6D6AB13560}"/>
              </a:ext>
            </a:extLst>
          </p:cNvPr>
          <p:cNvSpPr>
            <a:spLocks noGrp="1"/>
          </p:cNvSpPr>
          <p:nvPr>
            <p:ph type="title"/>
          </p:nvPr>
        </p:nvSpPr>
        <p:spPr>
          <a:xfrm>
            <a:off x="646111" y="452718"/>
            <a:ext cx="9404723" cy="671232"/>
          </a:xfrm>
        </p:spPr>
        <p:txBody>
          <a:bodyPr/>
          <a:lstStyle/>
          <a:p>
            <a:r>
              <a:rPr lang="en-IE" sz="3200" dirty="0">
                <a:solidFill>
                  <a:schemeClr val="bg1"/>
                </a:solidFill>
              </a:rPr>
              <a:t>Submit expenses and benefits by online form</a:t>
            </a:r>
          </a:p>
        </p:txBody>
      </p:sp>
      <p:pic>
        <p:nvPicPr>
          <p:cNvPr id="12" name="Picture 11">
            <a:extLst>
              <a:ext uri="{FF2B5EF4-FFF2-40B4-BE49-F238E27FC236}">
                <a16:creationId xmlns:a16="http://schemas.microsoft.com/office/drawing/2014/main" id="{46C7B7D0-73C0-3556-5372-CD8AB9276C7E}"/>
              </a:ext>
            </a:extLst>
          </p:cNvPr>
          <p:cNvPicPr>
            <a:picLocks noChangeAspect="1"/>
          </p:cNvPicPr>
          <p:nvPr/>
        </p:nvPicPr>
        <p:blipFill>
          <a:blip r:embed="rId2"/>
          <a:stretch>
            <a:fillRect/>
          </a:stretch>
        </p:blipFill>
        <p:spPr>
          <a:xfrm>
            <a:off x="5665569" y="2219893"/>
            <a:ext cx="3667125" cy="4638107"/>
          </a:xfrm>
          <a:prstGeom prst="rect">
            <a:avLst/>
          </a:prstGeom>
        </p:spPr>
      </p:pic>
      <p:pic>
        <p:nvPicPr>
          <p:cNvPr id="16" name="Content Placeholder 15">
            <a:extLst>
              <a:ext uri="{FF2B5EF4-FFF2-40B4-BE49-F238E27FC236}">
                <a16:creationId xmlns:a16="http://schemas.microsoft.com/office/drawing/2014/main" id="{A880B660-B24A-4C12-93E4-F51AB7B1FCA3}"/>
              </a:ext>
            </a:extLst>
          </p:cNvPr>
          <p:cNvPicPr>
            <a:picLocks noGrp="1" noChangeAspect="1"/>
          </p:cNvPicPr>
          <p:nvPr>
            <p:ph idx="1"/>
          </p:nvPr>
        </p:nvPicPr>
        <p:blipFill rotWithShape="1">
          <a:blip r:embed="rId3"/>
          <a:srcRect b="44895"/>
          <a:stretch/>
        </p:blipFill>
        <p:spPr>
          <a:xfrm>
            <a:off x="1099884" y="1023724"/>
            <a:ext cx="8096250" cy="1005101"/>
          </a:xfrm>
        </p:spPr>
      </p:pic>
      <p:pic>
        <p:nvPicPr>
          <p:cNvPr id="18" name="Picture 17">
            <a:extLst>
              <a:ext uri="{FF2B5EF4-FFF2-40B4-BE49-F238E27FC236}">
                <a16:creationId xmlns:a16="http://schemas.microsoft.com/office/drawing/2014/main" id="{E2927FE9-8468-9641-1ADA-28692A1B1DF8}"/>
              </a:ext>
            </a:extLst>
          </p:cNvPr>
          <p:cNvPicPr>
            <a:picLocks noChangeAspect="1"/>
          </p:cNvPicPr>
          <p:nvPr/>
        </p:nvPicPr>
        <p:blipFill>
          <a:blip r:embed="rId4"/>
          <a:stretch>
            <a:fillRect/>
          </a:stretch>
        </p:blipFill>
        <p:spPr>
          <a:xfrm>
            <a:off x="1861884" y="2124359"/>
            <a:ext cx="3286125" cy="4391025"/>
          </a:xfrm>
          <a:prstGeom prst="rect">
            <a:avLst/>
          </a:prstGeom>
        </p:spPr>
      </p:pic>
      <p:sp>
        <p:nvSpPr>
          <p:cNvPr id="3" name="Rectangle 2">
            <a:extLst>
              <a:ext uri="{FF2B5EF4-FFF2-40B4-BE49-F238E27FC236}">
                <a16:creationId xmlns:a16="http://schemas.microsoft.com/office/drawing/2014/main" id="{04F5C4F1-FED7-F59E-9EF4-2F8435AEC8D5}"/>
              </a:ext>
            </a:extLst>
          </p:cNvPr>
          <p:cNvSpPr/>
          <p:nvPr/>
        </p:nvSpPr>
        <p:spPr>
          <a:xfrm rot="19734984">
            <a:off x="-2280602" y="2398658"/>
            <a:ext cx="13834208" cy="3108543"/>
          </a:xfrm>
          <a:prstGeom prst="rect">
            <a:avLst/>
          </a:prstGeom>
          <a:noFill/>
        </p:spPr>
        <p:txBody>
          <a:bodyPr wrap="square" lIns="91440" tIns="45720" rIns="91440" bIns="45720" anchor="ctr" anchorCtr="1">
            <a:spAutoFit/>
          </a:bodyPr>
          <a:lstStyle/>
          <a:p>
            <a:pPr algn="ctr"/>
            <a:r>
              <a:rPr lang="en-US" sz="19600" b="1" dirty="0">
                <a:ln w="12700">
                  <a:solidFill>
                    <a:schemeClr val="tx2">
                      <a:lumMod val="75000"/>
                      <a:alpha val="34000"/>
                    </a:schemeClr>
                  </a:solidFill>
                  <a:prstDash val="solid"/>
                </a:ln>
                <a:noFill/>
                <a:effectLst>
                  <a:outerShdw dist="38100" dir="2640000" algn="bl" rotWithShape="0">
                    <a:schemeClr val="tx2">
                      <a:lumMod val="75000"/>
                    </a:schemeClr>
                  </a:outerShdw>
                </a:effectLst>
              </a:rPr>
              <a:t>Draft</a:t>
            </a:r>
            <a:endParaRPr lang="en-US" sz="19600" b="1" cap="none" spc="0" dirty="0">
              <a:ln w="12700">
                <a:solidFill>
                  <a:schemeClr val="tx2">
                    <a:lumMod val="75000"/>
                    <a:alpha val="34000"/>
                  </a:schemeClr>
                </a:solidFill>
                <a:prstDash val="solid"/>
              </a:ln>
              <a:no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628618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EC8D-3643-7D4E-8618-5A6D6AB13560}"/>
              </a:ext>
            </a:extLst>
          </p:cNvPr>
          <p:cNvSpPr>
            <a:spLocks noGrp="1"/>
          </p:cNvSpPr>
          <p:nvPr>
            <p:ph type="title"/>
          </p:nvPr>
        </p:nvSpPr>
        <p:spPr>
          <a:xfrm>
            <a:off x="646111" y="452718"/>
            <a:ext cx="9404723" cy="671232"/>
          </a:xfrm>
        </p:spPr>
        <p:txBody>
          <a:bodyPr/>
          <a:lstStyle/>
          <a:p>
            <a:r>
              <a:rPr lang="en-IE" sz="3200" dirty="0">
                <a:solidFill>
                  <a:schemeClr val="bg1"/>
                </a:solidFill>
              </a:rPr>
              <a:t>Submit expenses and benefits by online form</a:t>
            </a:r>
          </a:p>
        </p:txBody>
      </p:sp>
      <p:pic>
        <p:nvPicPr>
          <p:cNvPr id="5" name="Content Placeholder 4">
            <a:extLst>
              <a:ext uri="{FF2B5EF4-FFF2-40B4-BE49-F238E27FC236}">
                <a16:creationId xmlns:a16="http://schemas.microsoft.com/office/drawing/2014/main" id="{5E820EEA-C7F2-699A-57F1-4158E0D0AC51}"/>
              </a:ext>
            </a:extLst>
          </p:cNvPr>
          <p:cNvPicPr>
            <a:picLocks noGrp="1" noChangeAspect="1"/>
          </p:cNvPicPr>
          <p:nvPr>
            <p:ph idx="1"/>
          </p:nvPr>
        </p:nvPicPr>
        <p:blipFill>
          <a:blip r:embed="rId2"/>
          <a:stretch>
            <a:fillRect/>
          </a:stretch>
        </p:blipFill>
        <p:spPr>
          <a:xfrm>
            <a:off x="1457966" y="1875821"/>
            <a:ext cx="8210550" cy="3457575"/>
          </a:xfrm>
          <a:prstGeom prst="rect">
            <a:avLst/>
          </a:prstGeom>
        </p:spPr>
      </p:pic>
      <p:sp>
        <p:nvSpPr>
          <p:cNvPr id="3" name="Rectangle 2">
            <a:extLst>
              <a:ext uri="{FF2B5EF4-FFF2-40B4-BE49-F238E27FC236}">
                <a16:creationId xmlns:a16="http://schemas.microsoft.com/office/drawing/2014/main" id="{C58B7712-D252-67D9-8252-39EEA47FAAC6}"/>
              </a:ext>
            </a:extLst>
          </p:cNvPr>
          <p:cNvSpPr/>
          <p:nvPr/>
        </p:nvSpPr>
        <p:spPr>
          <a:xfrm rot="19734984">
            <a:off x="-2280602" y="2398658"/>
            <a:ext cx="13834208" cy="3108543"/>
          </a:xfrm>
          <a:prstGeom prst="rect">
            <a:avLst/>
          </a:prstGeom>
          <a:noFill/>
        </p:spPr>
        <p:txBody>
          <a:bodyPr wrap="square" lIns="91440" tIns="45720" rIns="91440" bIns="45720" anchor="ctr" anchorCtr="1">
            <a:spAutoFit/>
          </a:bodyPr>
          <a:lstStyle/>
          <a:p>
            <a:pPr algn="ctr"/>
            <a:r>
              <a:rPr lang="en-US" sz="19600" b="1" dirty="0">
                <a:ln w="12700">
                  <a:solidFill>
                    <a:schemeClr val="tx2">
                      <a:lumMod val="75000"/>
                      <a:alpha val="34000"/>
                    </a:schemeClr>
                  </a:solidFill>
                  <a:prstDash val="solid"/>
                </a:ln>
                <a:noFill/>
                <a:effectLst>
                  <a:outerShdw dist="38100" dir="2640000" algn="bl" rotWithShape="0">
                    <a:schemeClr val="tx2">
                      <a:lumMod val="75000"/>
                    </a:schemeClr>
                  </a:outerShdw>
                </a:effectLst>
              </a:rPr>
              <a:t>Draft</a:t>
            </a:r>
            <a:endParaRPr lang="en-US" sz="19600" b="1" cap="none" spc="0" dirty="0">
              <a:ln w="12700">
                <a:solidFill>
                  <a:schemeClr val="tx2">
                    <a:lumMod val="75000"/>
                    <a:alpha val="34000"/>
                  </a:schemeClr>
                </a:solidFill>
                <a:prstDash val="solid"/>
              </a:ln>
              <a:no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1636830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EC8D-3643-7D4E-8618-5A6D6AB13560}"/>
              </a:ext>
            </a:extLst>
          </p:cNvPr>
          <p:cNvSpPr>
            <a:spLocks noGrp="1"/>
          </p:cNvSpPr>
          <p:nvPr>
            <p:ph type="title"/>
          </p:nvPr>
        </p:nvSpPr>
        <p:spPr>
          <a:xfrm>
            <a:off x="646111" y="452718"/>
            <a:ext cx="9404723" cy="671232"/>
          </a:xfrm>
        </p:spPr>
        <p:txBody>
          <a:bodyPr/>
          <a:lstStyle/>
          <a:p>
            <a:r>
              <a:rPr lang="en-IE" sz="3200" dirty="0">
                <a:solidFill>
                  <a:schemeClr val="bg1"/>
                </a:solidFill>
              </a:rPr>
              <a:t>Submit expenses and benefits by online form</a:t>
            </a:r>
          </a:p>
        </p:txBody>
      </p:sp>
      <p:sp>
        <p:nvSpPr>
          <p:cNvPr id="3" name="Rectangle 2">
            <a:extLst>
              <a:ext uri="{FF2B5EF4-FFF2-40B4-BE49-F238E27FC236}">
                <a16:creationId xmlns:a16="http://schemas.microsoft.com/office/drawing/2014/main" id="{86D56EE4-F755-8C20-8A8A-8A3285104DF9}"/>
              </a:ext>
            </a:extLst>
          </p:cNvPr>
          <p:cNvSpPr/>
          <p:nvPr/>
        </p:nvSpPr>
        <p:spPr>
          <a:xfrm rot="19734984">
            <a:off x="-821104" y="1776359"/>
            <a:ext cx="13834208" cy="3108543"/>
          </a:xfrm>
          <a:prstGeom prst="rect">
            <a:avLst/>
          </a:prstGeom>
          <a:noFill/>
        </p:spPr>
        <p:txBody>
          <a:bodyPr wrap="square" lIns="91440" tIns="45720" rIns="91440" bIns="45720" anchor="ctr" anchorCtr="1">
            <a:spAutoFit/>
          </a:bodyPr>
          <a:lstStyle/>
          <a:p>
            <a:pPr algn="ctr"/>
            <a:r>
              <a:rPr lang="en-US" sz="19600" b="1" dirty="0">
                <a:ln w="12700">
                  <a:solidFill>
                    <a:schemeClr val="tx2">
                      <a:lumMod val="75000"/>
                      <a:alpha val="34000"/>
                    </a:schemeClr>
                  </a:solidFill>
                  <a:prstDash val="solid"/>
                </a:ln>
                <a:noFill/>
                <a:effectLst>
                  <a:outerShdw dist="38100" dir="2640000" algn="bl" rotWithShape="0">
                    <a:schemeClr val="tx2">
                      <a:lumMod val="75000"/>
                    </a:schemeClr>
                  </a:outerShdw>
                </a:effectLst>
              </a:rPr>
              <a:t>Draft</a:t>
            </a:r>
            <a:endParaRPr lang="en-US" sz="19600" b="1" cap="none" spc="0" dirty="0">
              <a:ln w="12700">
                <a:solidFill>
                  <a:schemeClr val="tx2">
                    <a:lumMod val="75000"/>
                    <a:alpha val="34000"/>
                  </a:schemeClr>
                </a:solidFill>
                <a:prstDash val="solid"/>
              </a:ln>
              <a:noFill/>
              <a:effectLst>
                <a:outerShdw dist="38100" dir="2640000" algn="bl" rotWithShape="0">
                  <a:schemeClr val="tx2">
                    <a:lumMod val="75000"/>
                  </a:schemeClr>
                </a:outerShdw>
              </a:effectLst>
            </a:endParaRPr>
          </a:p>
        </p:txBody>
      </p:sp>
      <p:pic>
        <p:nvPicPr>
          <p:cNvPr id="5" name="Picture 4">
            <a:extLst>
              <a:ext uri="{FF2B5EF4-FFF2-40B4-BE49-F238E27FC236}">
                <a16:creationId xmlns:a16="http://schemas.microsoft.com/office/drawing/2014/main" id="{432432FC-3139-188F-7771-EABD74D60E6C}"/>
              </a:ext>
            </a:extLst>
          </p:cNvPr>
          <p:cNvPicPr>
            <a:picLocks noChangeAspect="1"/>
          </p:cNvPicPr>
          <p:nvPr/>
        </p:nvPicPr>
        <p:blipFill>
          <a:blip r:embed="rId2"/>
          <a:stretch>
            <a:fillRect/>
          </a:stretch>
        </p:blipFill>
        <p:spPr>
          <a:xfrm>
            <a:off x="607634" y="1142090"/>
            <a:ext cx="9443200" cy="5617167"/>
          </a:xfrm>
          <a:prstGeom prst="rect">
            <a:avLst/>
          </a:prstGeom>
        </p:spPr>
      </p:pic>
      <p:sp>
        <p:nvSpPr>
          <p:cNvPr id="6" name="Rectangle 5">
            <a:extLst>
              <a:ext uri="{FF2B5EF4-FFF2-40B4-BE49-F238E27FC236}">
                <a16:creationId xmlns:a16="http://schemas.microsoft.com/office/drawing/2014/main" id="{61D2E750-84DA-4A76-B364-F943A593A01B}"/>
              </a:ext>
            </a:extLst>
          </p:cNvPr>
          <p:cNvSpPr/>
          <p:nvPr/>
        </p:nvSpPr>
        <p:spPr>
          <a:xfrm rot="19734984">
            <a:off x="-2280602" y="2398658"/>
            <a:ext cx="13834208" cy="3108543"/>
          </a:xfrm>
          <a:prstGeom prst="rect">
            <a:avLst/>
          </a:prstGeom>
          <a:noFill/>
        </p:spPr>
        <p:txBody>
          <a:bodyPr wrap="square" lIns="91440" tIns="45720" rIns="91440" bIns="45720" anchor="ctr" anchorCtr="1">
            <a:spAutoFit/>
          </a:bodyPr>
          <a:lstStyle/>
          <a:p>
            <a:pPr algn="ctr"/>
            <a:r>
              <a:rPr lang="en-US" sz="19600" b="1" dirty="0">
                <a:ln w="12700">
                  <a:solidFill>
                    <a:schemeClr val="tx2">
                      <a:lumMod val="75000"/>
                      <a:alpha val="34000"/>
                    </a:schemeClr>
                  </a:solidFill>
                  <a:prstDash val="solid"/>
                </a:ln>
                <a:noFill/>
                <a:effectLst>
                  <a:outerShdw dist="38100" dir="2640000" algn="bl" rotWithShape="0">
                    <a:schemeClr val="tx2">
                      <a:lumMod val="75000"/>
                    </a:schemeClr>
                  </a:outerShdw>
                </a:effectLst>
              </a:rPr>
              <a:t>Draft</a:t>
            </a:r>
            <a:endParaRPr lang="en-US" sz="19600" b="1" cap="none" spc="0" dirty="0">
              <a:ln w="12700">
                <a:solidFill>
                  <a:schemeClr val="tx2">
                    <a:lumMod val="75000"/>
                    <a:alpha val="34000"/>
                  </a:schemeClr>
                </a:solidFill>
                <a:prstDash val="solid"/>
              </a:ln>
              <a:no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645243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EC8D-3643-7D4E-8618-5A6D6AB13560}"/>
              </a:ext>
            </a:extLst>
          </p:cNvPr>
          <p:cNvSpPr>
            <a:spLocks noGrp="1"/>
          </p:cNvSpPr>
          <p:nvPr>
            <p:ph type="title"/>
          </p:nvPr>
        </p:nvSpPr>
        <p:spPr>
          <a:xfrm>
            <a:off x="646111" y="452718"/>
            <a:ext cx="9404723" cy="671232"/>
          </a:xfrm>
        </p:spPr>
        <p:txBody>
          <a:bodyPr/>
          <a:lstStyle/>
          <a:p>
            <a:r>
              <a:rPr lang="en-IE" sz="3200" dirty="0">
                <a:solidFill>
                  <a:schemeClr val="bg1"/>
                </a:solidFill>
              </a:rPr>
              <a:t>Submit expenses and benefits by online form</a:t>
            </a:r>
          </a:p>
        </p:txBody>
      </p:sp>
      <p:pic>
        <p:nvPicPr>
          <p:cNvPr id="7" name="Content Placeholder 6">
            <a:extLst>
              <a:ext uri="{FF2B5EF4-FFF2-40B4-BE49-F238E27FC236}">
                <a16:creationId xmlns:a16="http://schemas.microsoft.com/office/drawing/2014/main" id="{6582D2AE-7FFA-9904-BEEE-BDF13519EA0D}"/>
              </a:ext>
            </a:extLst>
          </p:cNvPr>
          <p:cNvPicPr>
            <a:picLocks noGrp="1" noChangeAspect="1"/>
          </p:cNvPicPr>
          <p:nvPr>
            <p:ph idx="1"/>
          </p:nvPr>
        </p:nvPicPr>
        <p:blipFill>
          <a:blip r:embed="rId2"/>
          <a:stretch>
            <a:fillRect/>
          </a:stretch>
        </p:blipFill>
        <p:spPr>
          <a:xfrm>
            <a:off x="6338617" y="1748193"/>
            <a:ext cx="5853383" cy="4195762"/>
          </a:xfrm>
        </p:spPr>
      </p:pic>
      <p:pic>
        <p:nvPicPr>
          <p:cNvPr id="5" name="Picture 4">
            <a:extLst>
              <a:ext uri="{FF2B5EF4-FFF2-40B4-BE49-F238E27FC236}">
                <a16:creationId xmlns:a16="http://schemas.microsoft.com/office/drawing/2014/main" id="{EF3EF387-FD5D-8B01-76F4-9F634029B462}"/>
              </a:ext>
            </a:extLst>
          </p:cNvPr>
          <p:cNvPicPr>
            <a:picLocks noChangeAspect="1"/>
          </p:cNvPicPr>
          <p:nvPr/>
        </p:nvPicPr>
        <p:blipFill>
          <a:blip r:embed="rId3"/>
          <a:stretch>
            <a:fillRect/>
          </a:stretch>
        </p:blipFill>
        <p:spPr>
          <a:xfrm>
            <a:off x="356548" y="1748193"/>
            <a:ext cx="6019800" cy="3143250"/>
          </a:xfrm>
          <a:prstGeom prst="rect">
            <a:avLst/>
          </a:prstGeom>
        </p:spPr>
      </p:pic>
      <p:sp>
        <p:nvSpPr>
          <p:cNvPr id="3" name="Rectangle 2">
            <a:extLst>
              <a:ext uri="{FF2B5EF4-FFF2-40B4-BE49-F238E27FC236}">
                <a16:creationId xmlns:a16="http://schemas.microsoft.com/office/drawing/2014/main" id="{89CD0DAE-218A-E7C9-2349-B44CBB493593}"/>
              </a:ext>
            </a:extLst>
          </p:cNvPr>
          <p:cNvSpPr/>
          <p:nvPr/>
        </p:nvSpPr>
        <p:spPr>
          <a:xfrm rot="19734984">
            <a:off x="-2280602" y="2398658"/>
            <a:ext cx="13834208" cy="3108543"/>
          </a:xfrm>
          <a:prstGeom prst="rect">
            <a:avLst/>
          </a:prstGeom>
          <a:noFill/>
        </p:spPr>
        <p:txBody>
          <a:bodyPr wrap="square" lIns="91440" tIns="45720" rIns="91440" bIns="45720" anchor="ctr" anchorCtr="1">
            <a:spAutoFit/>
          </a:bodyPr>
          <a:lstStyle/>
          <a:p>
            <a:pPr algn="ctr"/>
            <a:r>
              <a:rPr lang="en-US" sz="19600" b="1" dirty="0">
                <a:ln w="12700">
                  <a:solidFill>
                    <a:schemeClr val="tx2">
                      <a:lumMod val="75000"/>
                      <a:alpha val="34000"/>
                    </a:schemeClr>
                  </a:solidFill>
                  <a:prstDash val="solid"/>
                </a:ln>
                <a:noFill/>
                <a:effectLst>
                  <a:outerShdw dist="38100" dir="2640000" algn="bl" rotWithShape="0">
                    <a:schemeClr val="tx2">
                      <a:lumMod val="75000"/>
                    </a:schemeClr>
                  </a:outerShdw>
                </a:effectLst>
              </a:rPr>
              <a:t>Draft</a:t>
            </a:r>
            <a:endParaRPr lang="en-US" sz="19600" b="1" cap="none" spc="0" dirty="0">
              <a:ln w="12700">
                <a:solidFill>
                  <a:schemeClr val="tx2">
                    <a:lumMod val="75000"/>
                    <a:alpha val="34000"/>
                  </a:schemeClr>
                </a:solidFill>
                <a:prstDash val="solid"/>
              </a:ln>
              <a:no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979259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EC8D-3643-7D4E-8618-5A6D6AB13560}"/>
              </a:ext>
            </a:extLst>
          </p:cNvPr>
          <p:cNvSpPr>
            <a:spLocks noGrp="1"/>
          </p:cNvSpPr>
          <p:nvPr>
            <p:ph type="title"/>
          </p:nvPr>
        </p:nvSpPr>
        <p:spPr/>
        <p:txBody>
          <a:bodyPr/>
          <a:lstStyle/>
          <a:p>
            <a:r>
              <a:rPr lang="en-IE" dirty="0">
                <a:solidFill>
                  <a:schemeClr val="bg1"/>
                </a:solidFill>
              </a:rPr>
              <a:t>Enhanced Reporting Requirements</a:t>
            </a:r>
          </a:p>
        </p:txBody>
      </p:sp>
      <p:sp>
        <p:nvSpPr>
          <p:cNvPr id="3" name="Content Placeholder 2">
            <a:extLst>
              <a:ext uri="{FF2B5EF4-FFF2-40B4-BE49-F238E27FC236}">
                <a16:creationId xmlns:a16="http://schemas.microsoft.com/office/drawing/2014/main" id="{3D9EA496-2EB2-22AF-D989-2E1AACC58A5F}"/>
              </a:ext>
            </a:extLst>
          </p:cNvPr>
          <p:cNvSpPr>
            <a:spLocks noGrp="1"/>
          </p:cNvSpPr>
          <p:nvPr>
            <p:ph idx="1"/>
          </p:nvPr>
        </p:nvSpPr>
        <p:spPr/>
        <p:txBody>
          <a:bodyPr>
            <a:normAutofit/>
          </a:bodyPr>
          <a:lstStyle/>
          <a:p>
            <a:r>
              <a:rPr lang="en-US" dirty="0">
                <a:solidFill>
                  <a:schemeClr val="bg1"/>
                </a:solidFill>
              </a:rPr>
              <a:t>Finance Bill on 20</a:t>
            </a:r>
            <a:r>
              <a:rPr lang="en-US" baseline="30000" dirty="0">
                <a:solidFill>
                  <a:schemeClr val="bg1"/>
                </a:solidFill>
              </a:rPr>
              <a:t>th</a:t>
            </a:r>
            <a:r>
              <a:rPr lang="en-US" dirty="0">
                <a:solidFill>
                  <a:schemeClr val="bg1"/>
                </a:solidFill>
              </a:rPr>
              <a:t> October 2022 introduced a requirement for returns by employers in relation to certain reportable expenses/benefits</a:t>
            </a:r>
          </a:p>
          <a:p>
            <a:endParaRPr lang="en-US" dirty="0">
              <a:solidFill>
                <a:schemeClr val="bg1"/>
              </a:solidFill>
            </a:endParaRPr>
          </a:p>
          <a:p>
            <a:pPr marL="342265" indent="-342265"/>
            <a:r>
              <a:rPr lang="en-US" sz="2000" dirty="0">
                <a:solidFill>
                  <a:schemeClr val="bg1"/>
                </a:solidFill>
              </a:rPr>
              <a:t>Enhanced reporting is a new reporting requirement</a:t>
            </a:r>
            <a:endParaRPr lang="en-US" dirty="0">
              <a:solidFill>
                <a:schemeClr val="bg1"/>
              </a:solidFill>
            </a:endParaRPr>
          </a:p>
          <a:p>
            <a:endParaRPr lang="en-US" sz="2000" dirty="0">
              <a:solidFill>
                <a:schemeClr val="bg1"/>
              </a:solidFill>
            </a:endParaRPr>
          </a:p>
          <a:p>
            <a:pPr marL="342265" indent="-342265"/>
            <a:r>
              <a:rPr lang="en-US" sz="2000" dirty="0">
                <a:solidFill>
                  <a:schemeClr val="bg1"/>
                </a:solidFill>
              </a:rPr>
              <a:t>Subject to commencement order - and will be introduced on a </a:t>
            </a:r>
            <a:r>
              <a:rPr lang="en-US" dirty="0">
                <a:solidFill>
                  <a:schemeClr val="bg1"/>
                </a:solidFill>
              </a:rPr>
              <a:t>phased basis </a:t>
            </a:r>
            <a:r>
              <a:rPr lang="en-US" sz="2000" dirty="0">
                <a:solidFill>
                  <a:schemeClr val="bg1"/>
                </a:solidFill>
              </a:rPr>
              <a:t>to begin on 1 January 2024</a:t>
            </a:r>
          </a:p>
          <a:p>
            <a:endParaRPr lang="en-US" sz="2000" dirty="0">
              <a:solidFill>
                <a:schemeClr val="bg1"/>
              </a:solidFill>
            </a:endParaRPr>
          </a:p>
          <a:p>
            <a:pPr marL="0" indent="0">
              <a:buNone/>
            </a:pPr>
            <a:endParaRPr lang="en-US" dirty="0">
              <a:solidFill>
                <a:schemeClr val="bg1"/>
              </a:solidFill>
            </a:endParaRPr>
          </a:p>
          <a:p>
            <a:endParaRPr lang="en-IE" dirty="0"/>
          </a:p>
        </p:txBody>
      </p:sp>
    </p:spTree>
    <p:extLst>
      <p:ext uri="{BB962C8B-B14F-4D97-AF65-F5344CB8AC3E}">
        <p14:creationId xmlns:p14="http://schemas.microsoft.com/office/powerpoint/2010/main" val="10075585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EC8D-3643-7D4E-8618-5A6D6AB13560}"/>
              </a:ext>
            </a:extLst>
          </p:cNvPr>
          <p:cNvSpPr>
            <a:spLocks noGrp="1"/>
          </p:cNvSpPr>
          <p:nvPr>
            <p:ph type="title"/>
          </p:nvPr>
        </p:nvSpPr>
        <p:spPr>
          <a:xfrm>
            <a:off x="646111" y="452718"/>
            <a:ext cx="9404723" cy="671232"/>
          </a:xfrm>
        </p:spPr>
        <p:txBody>
          <a:bodyPr/>
          <a:lstStyle/>
          <a:p>
            <a:r>
              <a:rPr lang="en-IE" sz="3200" dirty="0">
                <a:solidFill>
                  <a:schemeClr val="bg1"/>
                </a:solidFill>
              </a:rPr>
              <a:t>Submit expenses and benefits by online form</a:t>
            </a:r>
          </a:p>
        </p:txBody>
      </p:sp>
      <p:sp>
        <p:nvSpPr>
          <p:cNvPr id="3" name="Rectangle 2">
            <a:extLst>
              <a:ext uri="{FF2B5EF4-FFF2-40B4-BE49-F238E27FC236}">
                <a16:creationId xmlns:a16="http://schemas.microsoft.com/office/drawing/2014/main" id="{DB8E3290-47B4-41CF-59C8-6D2149BCDA2A}"/>
              </a:ext>
            </a:extLst>
          </p:cNvPr>
          <p:cNvSpPr/>
          <p:nvPr/>
        </p:nvSpPr>
        <p:spPr>
          <a:xfrm rot="19734984">
            <a:off x="-2280602" y="2398658"/>
            <a:ext cx="13834208" cy="3108543"/>
          </a:xfrm>
          <a:prstGeom prst="rect">
            <a:avLst/>
          </a:prstGeom>
          <a:noFill/>
        </p:spPr>
        <p:txBody>
          <a:bodyPr wrap="square" lIns="91440" tIns="45720" rIns="91440" bIns="45720" anchor="ctr" anchorCtr="1">
            <a:spAutoFit/>
          </a:bodyPr>
          <a:lstStyle/>
          <a:p>
            <a:pPr algn="ctr"/>
            <a:r>
              <a:rPr lang="en-US" sz="19600" b="1" dirty="0">
                <a:ln w="12700">
                  <a:solidFill>
                    <a:schemeClr val="tx2">
                      <a:lumMod val="75000"/>
                      <a:alpha val="34000"/>
                    </a:schemeClr>
                  </a:solidFill>
                  <a:prstDash val="solid"/>
                </a:ln>
                <a:noFill/>
                <a:effectLst>
                  <a:outerShdw dist="38100" dir="2640000" algn="bl" rotWithShape="0">
                    <a:schemeClr val="tx2">
                      <a:lumMod val="75000"/>
                    </a:schemeClr>
                  </a:outerShdw>
                </a:effectLst>
              </a:rPr>
              <a:t>Draft</a:t>
            </a:r>
            <a:endParaRPr lang="en-US" sz="19600" b="1" cap="none" spc="0" dirty="0">
              <a:ln w="12700">
                <a:solidFill>
                  <a:schemeClr val="tx2">
                    <a:lumMod val="75000"/>
                    <a:alpha val="34000"/>
                  </a:schemeClr>
                </a:solidFill>
                <a:prstDash val="solid"/>
              </a:ln>
              <a:noFill/>
              <a:effectLst>
                <a:outerShdw dist="38100" dir="2640000" algn="bl" rotWithShape="0">
                  <a:schemeClr val="tx2">
                    <a:lumMod val="75000"/>
                  </a:schemeClr>
                </a:outerShdw>
              </a:effectLst>
            </a:endParaRPr>
          </a:p>
        </p:txBody>
      </p:sp>
      <p:pic>
        <p:nvPicPr>
          <p:cNvPr id="6" name="Picture 5">
            <a:extLst>
              <a:ext uri="{FF2B5EF4-FFF2-40B4-BE49-F238E27FC236}">
                <a16:creationId xmlns:a16="http://schemas.microsoft.com/office/drawing/2014/main" id="{BD86512C-0B5D-C7E6-054B-055DFDE53C94}"/>
              </a:ext>
            </a:extLst>
          </p:cNvPr>
          <p:cNvPicPr>
            <a:picLocks noChangeAspect="1"/>
          </p:cNvPicPr>
          <p:nvPr/>
        </p:nvPicPr>
        <p:blipFill>
          <a:blip r:embed="rId2"/>
          <a:stretch>
            <a:fillRect/>
          </a:stretch>
        </p:blipFill>
        <p:spPr>
          <a:xfrm>
            <a:off x="293377" y="1013410"/>
            <a:ext cx="9233008" cy="5547374"/>
          </a:xfrm>
          <a:prstGeom prst="rect">
            <a:avLst/>
          </a:prstGeom>
        </p:spPr>
      </p:pic>
      <p:sp>
        <p:nvSpPr>
          <p:cNvPr id="7" name="Rectangle 6">
            <a:extLst>
              <a:ext uri="{FF2B5EF4-FFF2-40B4-BE49-F238E27FC236}">
                <a16:creationId xmlns:a16="http://schemas.microsoft.com/office/drawing/2014/main" id="{EDDBDCD3-AE3A-7B83-291B-1F0C4B3C2D93}"/>
              </a:ext>
            </a:extLst>
          </p:cNvPr>
          <p:cNvSpPr/>
          <p:nvPr/>
        </p:nvSpPr>
        <p:spPr>
          <a:xfrm rot="19734984">
            <a:off x="-2128202" y="2551058"/>
            <a:ext cx="13834208" cy="3108543"/>
          </a:xfrm>
          <a:prstGeom prst="rect">
            <a:avLst/>
          </a:prstGeom>
          <a:noFill/>
        </p:spPr>
        <p:txBody>
          <a:bodyPr wrap="square" lIns="91440" tIns="45720" rIns="91440" bIns="45720" anchor="ctr" anchorCtr="1">
            <a:spAutoFit/>
          </a:bodyPr>
          <a:lstStyle/>
          <a:p>
            <a:pPr algn="ctr"/>
            <a:r>
              <a:rPr lang="en-US" sz="19600" b="1" dirty="0">
                <a:ln w="12700">
                  <a:solidFill>
                    <a:schemeClr val="tx2">
                      <a:lumMod val="75000"/>
                      <a:alpha val="34000"/>
                    </a:schemeClr>
                  </a:solidFill>
                  <a:prstDash val="solid"/>
                </a:ln>
                <a:noFill/>
                <a:effectLst>
                  <a:outerShdw dist="38100" dir="2640000" algn="bl" rotWithShape="0">
                    <a:schemeClr val="tx2">
                      <a:lumMod val="75000"/>
                    </a:schemeClr>
                  </a:outerShdw>
                </a:effectLst>
              </a:rPr>
              <a:t>Draft</a:t>
            </a:r>
            <a:endParaRPr lang="en-US" sz="19600" b="1" cap="none" spc="0" dirty="0">
              <a:ln w="12700">
                <a:solidFill>
                  <a:schemeClr val="tx2">
                    <a:lumMod val="75000"/>
                    <a:alpha val="34000"/>
                  </a:schemeClr>
                </a:solidFill>
                <a:prstDash val="solid"/>
              </a:ln>
              <a:no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235578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EC8D-3643-7D4E-8618-5A6D6AB13560}"/>
              </a:ext>
            </a:extLst>
          </p:cNvPr>
          <p:cNvSpPr>
            <a:spLocks noGrp="1"/>
          </p:cNvSpPr>
          <p:nvPr>
            <p:ph type="title"/>
          </p:nvPr>
        </p:nvSpPr>
        <p:spPr>
          <a:xfrm>
            <a:off x="646111" y="452718"/>
            <a:ext cx="9404723" cy="671232"/>
          </a:xfrm>
        </p:spPr>
        <p:txBody>
          <a:bodyPr/>
          <a:lstStyle/>
          <a:p>
            <a:r>
              <a:rPr lang="en-IE" sz="3200" dirty="0">
                <a:solidFill>
                  <a:schemeClr val="bg1"/>
                </a:solidFill>
              </a:rPr>
              <a:t>Submit expenses and benefits by online form</a:t>
            </a:r>
          </a:p>
        </p:txBody>
      </p:sp>
      <p:sp>
        <p:nvSpPr>
          <p:cNvPr id="9" name="TextBox 8">
            <a:extLst>
              <a:ext uri="{FF2B5EF4-FFF2-40B4-BE49-F238E27FC236}">
                <a16:creationId xmlns:a16="http://schemas.microsoft.com/office/drawing/2014/main" id="{DFAEA3AC-3585-2DCA-6761-475CFA59CB95}"/>
              </a:ext>
            </a:extLst>
          </p:cNvPr>
          <p:cNvSpPr txBox="1"/>
          <p:nvPr/>
        </p:nvSpPr>
        <p:spPr>
          <a:xfrm>
            <a:off x="1100472" y="5695950"/>
            <a:ext cx="10129503" cy="646331"/>
          </a:xfrm>
          <a:prstGeom prst="rect">
            <a:avLst/>
          </a:prstGeom>
          <a:noFill/>
        </p:spPr>
        <p:txBody>
          <a:bodyPr wrap="square">
            <a:spAutoFit/>
          </a:bodyPr>
          <a:lstStyle/>
          <a:p>
            <a:r>
              <a:rPr lang="en-IE" sz="1800" dirty="0">
                <a:solidFill>
                  <a:schemeClr val="bg1"/>
                </a:solidFill>
              </a:rPr>
              <a:t>The above message will be displayed when the employer next logs on if they did not complete the submission.  They will have the option to discard or accept the submission.</a:t>
            </a:r>
          </a:p>
        </p:txBody>
      </p:sp>
      <p:pic>
        <p:nvPicPr>
          <p:cNvPr id="6" name="Content Placeholder 5">
            <a:extLst>
              <a:ext uri="{FF2B5EF4-FFF2-40B4-BE49-F238E27FC236}">
                <a16:creationId xmlns:a16="http://schemas.microsoft.com/office/drawing/2014/main" id="{2B9D0DB1-5291-9027-9B96-B5921F132D3A}"/>
              </a:ext>
            </a:extLst>
          </p:cNvPr>
          <p:cNvPicPr>
            <a:picLocks noGrp="1" noChangeAspect="1"/>
          </p:cNvPicPr>
          <p:nvPr>
            <p:ph idx="1"/>
          </p:nvPr>
        </p:nvPicPr>
        <p:blipFill>
          <a:blip r:embed="rId2"/>
          <a:stretch>
            <a:fillRect/>
          </a:stretch>
        </p:blipFill>
        <p:spPr>
          <a:xfrm>
            <a:off x="1845268" y="1237508"/>
            <a:ext cx="7410807" cy="4195762"/>
          </a:xfrm>
        </p:spPr>
      </p:pic>
      <p:sp>
        <p:nvSpPr>
          <p:cNvPr id="3" name="Rectangle 2">
            <a:extLst>
              <a:ext uri="{FF2B5EF4-FFF2-40B4-BE49-F238E27FC236}">
                <a16:creationId xmlns:a16="http://schemas.microsoft.com/office/drawing/2014/main" id="{9F77F12B-EF34-08C6-8C8C-4B3399246246}"/>
              </a:ext>
            </a:extLst>
          </p:cNvPr>
          <p:cNvSpPr/>
          <p:nvPr/>
        </p:nvSpPr>
        <p:spPr>
          <a:xfrm rot="19734984">
            <a:off x="-2280602" y="2398658"/>
            <a:ext cx="13834208" cy="3108543"/>
          </a:xfrm>
          <a:prstGeom prst="rect">
            <a:avLst/>
          </a:prstGeom>
          <a:noFill/>
        </p:spPr>
        <p:txBody>
          <a:bodyPr wrap="square" lIns="91440" tIns="45720" rIns="91440" bIns="45720" anchor="ctr" anchorCtr="1">
            <a:spAutoFit/>
          </a:bodyPr>
          <a:lstStyle/>
          <a:p>
            <a:pPr algn="ctr"/>
            <a:r>
              <a:rPr lang="en-US" sz="19600" b="1" dirty="0">
                <a:ln w="12700">
                  <a:solidFill>
                    <a:schemeClr val="tx2">
                      <a:lumMod val="75000"/>
                      <a:alpha val="34000"/>
                    </a:schemeClr>
                  </a:solidFill>
                  <a:prstDash val="solid"/>
                </a:ln>
                <a:noFill/>
                <a:effectLst>
                  <a:outerShdw dist="38100" dir="2640000" algn="bl" rotWithShape="0">
                    <a:schemeClr val="tx2">
                      <a:lumMod val="75000"/>
                    </a:schemeClr>
                  </a:outerShdw>
                </a:effectLst>
              </a:rPr>
              <a:t>Draft</a:t>
            </a:r>
            <a:endParaRPr lang="en-US" sz="19600" b="1" cap="none" spc="0" dirty="0">
              <a:ln w="12700">
                <a:solidFill>
                  <a:schemeClr val="tx2">
                    <a:lumMod val="75000"/>
                    <a:alpha val="34000"/>
                  </a:schemeClr>
                </a:solidFill>
                <a:prstDash val="solid"/>
              </a:ln>
              <a:no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25092627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EC8D-3643-7D4E-8618-5A6D6AB13560}"/>
              </a:ext>
            </a:extLst>
          </p:cNvPr>
          <p:cNvSpPr>
            <a:spLocks noGrp="1"/>
          </p:cNvSpPr>
          <p:nvPr>
            <p:ph type="title"/>
          </p:nvPr>
        </p:nvSpPr>
        <p:spPr>
          <a:xfrm>
            <a:off x="646111" y="452718"/>
            <a:ext cx="9404723" cy="671232"/>
          </a:xfrm>
        </p:spPr>
        <p:txBody>
          <a:bodyPr/>
          <a:lstStyle/>
          <a:p>
            <a:r>
              <a:rPr lang="en-IE" sz="3200" dirty="0">
                <a:solidFill>
                  <a:schemeClr val="bg1"/>
                </a:solidFill>
              </a:rPr>
              <a:t>Further information</a:t>
            </a:r>
          </a:p>
        </p:txBody>
      </p:sp>
      <p:sp>
        <p:nvSpPr>
          <p:cNvPr id="4" name="Content Placeholder 3">
            <a:extLst>
              <a:ext uri="{FF2B5EF4-FFF2-40B4-BE49-F238E27FC236}">
                <a16:creationId xmlns:a16="http://schemas.microsoft.com/office/drawing/2014/main" id="{3DCC5317-77ED-2027-A033-0C13A584504E}"/>
              </a:ext>
            </a:extLst>
          </p:cNvPr>
          <p:cNvSpPr>
            <a:spLocks noGrp="1"/>
          </p:cNvSpPr>
          <p:nvPr>
            <p:ph idx="1"/>
          </p:nvPr>
        </p:nvSpPr>
        <p:spPr/>
        <p:txBody>
          <a:bodyPr/>
          <a:lstStyle/>
          <a:p>
            <a:r>
              <a:rPr lang="en-IE" dirty="0">
                <a:solidFill>
                  <a:schemeClr val="bg1"/>
                </a:solidFill>
              </a:rPr>
              <a:t>An </a:t>
            </a:r>
            <a:r>
              <a:rPr lang="en-IE" dirty="0">
                <a:solidFill>
                  <a:schemeClr val="bg1"/>
                </a:solidFill>
                <a:hlinkClick r:id="rId2"/>
              </a:rPr>
              <a:t>ERR</a:t>
            </a:r>
            <a:r>
              <a:rPr lang="en-IE" dirty="0">
                <a:solidFill>
                  <a:schemeClr val="bg1"/>
                </a:solidFill>
              </a:rPr>
              <a:t> hub page has been created on the Revenue website and is located under:</a:t>
            </a:r>
          </a:p>
          <a:p>
            <a:pPr lvl="1"/>
            <a:r>
              <a:rPr lang="en-IE" dirty="0">
                <a:solidFill>
                  <a:schemeClr val="bg1"/>
                </a:solidFill>
              </a:rPr>
              <a:t>employing people</a:t>
            </a:r>
          </a:p>
          <a:p>
            <a:pPr lvl="1"/>
            <a:r>
              <a:rPr lang="en-IE" dirty="0">
                <a:solidFill>
                  <a:schemeClr val="bg1"/>
                </a:solidFill>
              </a:rPr>
              <a:t>becoming an employer and ongoing obligations </a:t>
            </a:r>
          </a:p>
          <a:p>
            <a:pPr lvl="1"/>
            <a:r>
              <a:rPr lang="en-IE" dirty="0">
                <a:solidFill>
                  <a:schemeClr val="bg1"/>
                </a:solidFill>
              </a:rPr>
              <a:t>There is also a short URL </a:t>
            </a:r>
            <a:r>
              <a:rPr lang="en-IE" dirty="0">
                <a:solidFill>
                  <a:schemeClr val="bg1"/>
                </a:solidFill>
                <a:hlinkClick r:id="rId3"/>
              </a:rPr>
              <a:t>www.revenue.ie/ERR</a:t>
            </a:r>
            <a:endParaRPr lang="en-IE" dirty="0">
              <a:solidFill>
                <a:schemeClr val="bg1"/>
              </a:solidFill>
            </a:endParaRPr>
          </a:p>
          <a:p>
            <a:pPr lvl="1"/>
            <a:endParaRPr lang="en-IE" dirty="0">
              <a:solidFill>
                <a:schemeClr val="bg1"/>
              </a:solidFill>
            </a:endParaRPr>
          </a:p>
        </p:txBody>
      </p:sp>
    </p:spTree>
    <p:extLst>
      <p:ext uri="{BB962C8B-B14F-4D97-AF65-F5344CB8AC3E}">
        <p14:creationId xmlns:p14="http://schemas.microsoft.com/office/powerpoint/2010/main" val="8866549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F1B8F9CB-890B-4CB8-B503-188A763E2F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7" name="Picture 26">
            <a:extLst>
              <a:ext uri="{FF2B5EF4-FFF2-40B4-BE49-F238E27FC236}">
                <a16:creationId xmlns:a16="http://schemas.microsoft.com/office/drawing/2014/main" id="{AA632AB4-3837-4FD0-8B62-0A18B573F4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29" name="Oval 28">
            <a:extLst>
              <a:ext uri="{FF2B5EF4-FFF2-40B4-BE49-F238E27FC236}">
                <a16:creationId xmlns:a16="http://schemas.microsoft.com/office/drawing/2014/main" id="{C393B4A7-6ABF-423D-A762-3CDB4897A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1" name="Picture 30">
            <a:extLst>
              <a:ext uri="{FF2B5EF4-FFF2-40B4-BE49-F238E27FC236}">
                <a16:creationId xmlns:a16="http://schemas.microsoft.com/office/drawing/2014/main" id="{9CD2319A-6FA9-4EFB-9EDF-7304467425E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3" name="Picture 32">
            <a:extLst>
              <a:ext uri="{FF2B5EF4-FFF2-40B4-BE49-F238E27FC236}">
                <a16:creationId xmlns:a16="http://schemas.microsoft.com/office/drawing/2014/main" id="{D1692A93-3514-4486-8B67-CCA4E0259B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35" name="Rectangle 34">
            <a:extLst>
              <a:ext uri="{FF2B5EF4-FFF2-40B4-BE49-F238E27FC236}">
                <a16:creationId xmlns:a16="http://schemas.microsoft.com/office/drawing/2014/main" id="{01AD250C-F2EA-449F-9B14-DF5BB674C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7" name="Rectangle 36">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9"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9C2EFB20-E553-E685-2ECE-7F8DC2F423F4}"/>
              </a:ext>
            </a:extLst>
          </p:cNvPr>
          <p:cNvSpPr>
            <a:spLocks noGrp="1"/>
          </p:cNvSpPr>
          <p:nvPr>
            <p:ph type="title"/>
          </p:nvPr>
        </p:nvSpPr>
        <p:spPr>
          <a:xfrm>
            <a:off x="648930" y="629267"/>
            <a:ext cx="9252154" cy="1016654"/>
          </a:xfrm>
        </p:spPr>
        <p:txBody>
          <a:bodyPr vert="horz" lIns="91440" tIns="45720" rIns="91440" bIns="45720" rtlCol="0" anchor="t">
            <a:normAutofit/>
          </a:bodyPr>
          <a:lstStyle/>
          <a:p>
            <a:r>
              <a:rPr lang="en-US">
                <a:solidFill>
                  <a:srgbClr val="EBEBEB"/>
                </a:solidFill>
              </a:rPr>
              <a:t>June Webinar</a:t>
            </a:r>
          </a:p>
        </p:txBody>
      </p:sp>
      <p:sp>
        <p:nvSpPr>
          <p:cNvPr id="41" name="Rectangle 40">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3" name="Freeform: Shape 42">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5" name="TextBox 2">
            <a:extLst>
              <a:ext uri="{FF2B5EF4-FFF2-40B4-BE49-F238E27FC236}">
                <a16:creationId xmlns:a16="http://schemas.microsoft.com/office/drawing/2014/main" id="{015F3142-4C4F-F9D6-C799-DCCEAF4AE287}"/>
              </a:ext>
            </a:extLst>
          </p:cNvPr>
          <p:cNvGraphicFramePr/>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39125209"/>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6" name="Picture 35">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8" name="Oval 37">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40" name="Picture 39">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42" name="Picture 41">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44" name="Rectangle 43">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6" name="Rectangle 45">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8" name="Rectangle 47">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0"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52" name="Freeform: Shape 51">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955680C1-A88F-A3BC-1F31-5A11C18F2226}"/>
              </a:ext>
            </a:extLst>
          </p:cNvPr>
          <p:cNvSpPr>
            <a:spLocks noGrp="1"/>
          </p:cNvSpPr>
          <p:nvPr>
            <p:ph type="title"/>
          </p:nvPr>
        </p:nvSpPr>
        <p:spPr>
          <a:xfrm>
            <a:off x="1103312" y="452718"/>
            <a:ext cx="8947522" cy="1400530"/>
          </a:xfrm>
        </p:spPr>
        <p:txBody>
          <a:bodyPr vert="horz" lIns="91440" tIns="45720" rIns="91440" bIns="45720" rtlCol="0" anchor="ctr">
            <a:normAutofit/>
          </a:bodyPr>
          <a:lstStyle/>
          <a:p>
            <a:pPr algn="ctr"/>
            <a:r>
              <a:rPr lang="en-US" b="0" i="0" kern="1200" dirty="0">
                <a:solidFill>
                  <a:srgbClr val="FFFFFF"/>
                </a:solidFill>
                <a:latin typeface="+mj-lt"/>
                <a:ea typeface="+mj-ea"/>
                <a:cs typeface="+mj-cs"/>
              </a:rPr>
              <a:t>Bulk Transfers</a:t>
            </a:r>
          </a:p>
        </p:txBody>
      </p:sp>
      <p:sp>
        <p:nvSpPr>
          <p:cNvPr id="29" name="TextBox 2">
            <a:extLst>
              <a:ext uri="{FF2B5EF4-FFF2-40B4-BE49-F238E27FC236}">
                <a16:creationId xmlns:a16="http://schemas.microsoft.com/office/drawing/2014/main" id="{0D4B0FD6-0FD7-B1A6-9A15-D07C6EF7D32F}"/>
              </a:ext>
            </a:extLst>
          </p:cNvPr>
          <p:cNvSpPr txBox="1"/>
          <p:nvPr/>
        </p:nvSpPr>
        <p:spPr>
          <a:xfrm>
            <a:off x="1103312" y="2763520"/>
            <a:ext cx="8946541" cy="3484879"/>
          </a:xfrm>
          <a:prstGeom prst="rect">
            <a:avLst/>
          </a:prstGeom>
        </p:spPr>
        <p:txBody>
          <a:bodyPr vert="horz" lIns="91440" tIns="45720" rIns="91440" bIns="45720" rtlCol="0">
            <a:normAutofit lnSpcReduction="10000"/>
          </a:bodyPr>
          <a:lstStyle/>
          <a:p>
            <a:pPr marL="0" marR="0" lvl="0" indent="0" algn="l" defTabSz="457200" rtl="0" eaLnBrk="1" fontAlgn="auto" latinLnBrk="0" hangingPunct="1">
              <a:lnSpc>
                <a:spcPct val="100000"/>
              </a:lnSpc>
              <a:spcBef>
                <a:spcPts val="1000"/>
              </a:spcBef>
              <a:spcAft>
                <a:spcPts val="0"/>
              </a:spcAft>
              <a:buClr>
                <a:srgbClr val="92D050"/>
              </a:buClr>
              <a:buSzPct val="80000"/>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 Bulk Transfer of Employments facility was developed to facilitate employers who are transferring employees from one employer registration number to another linked employer registration number. </a:t>
            </a:r>
            <a:r>
              <a:rPr kumimoji="0" lang="en-IE"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Bulk Transfer requests should only be made for cases where more than 100 employees are to be transferred.</a:t>
            </a:r>
          </a:p>
          <a:p>
            <a:pPr marL="0" marR="0" lvl="0" indent="0" algn="l" defTabSz="457200" rtl="0" eaLnBrk="1" fontAlgn="auto" latinLnBrk="0" hangingPunct="1">
              <a:lnSpc>
                <a:spcPct val="100000"/>
              </a:lnSpc>
              <a:spcBef>
                <a:spcPts val="1000"/>
              </a:spcBef>
              <a:spcAft>
                <a:spcPts val="0"/>
              </a:spcAft>
              <a:buClr>
                <a:srgbClr val="92D050"/>
              </a:buClr>
              <a:buSzPct val="80000"/>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1000"/>
              </a:spcBef>
              <a:spcAft>
                <a:spcPts val="0"/>
              </a:spcAft>
              <a:buClr>
                <a:srgbClr val="92D050"/>
              </a:buClr>
              <a:buSzPct val="80000"/>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It ensures that the tax credits and rate bands of affected employees remain unchanged on transfer to the new employer registration number. </a:t>
            </a:r>
          </a:p>
          <a:p>
            <a:pPr marL="0" marR="0" lvl="0" indent="0" algn="l" defTabSz="457200" rtl="0" eaLnBrk="1" fontAlgn="auto" latinLnBrk="0" hangingPunct="1">
              <a:lnSpc>
                <a:spcPct val="100000"/>
              </a:lnSpc>
              <a:spcBef>
                <a:spcPts val="1000"/>
              </a:spcBef>
              <a:spcAft>
                <a:spcPts val="0"/>
              </a:spcAft>
              <a:buClr>
                <a:srgbClr val="92D050"/>
              </a:buClr>
              <a:buSzPct val="80000"/>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1000"/>
              </a:spcBef>
              <a:spcAft>
                <a:spcPts val="0"/>
              </a:spcAft>
              <a:buClr>
                <a:srgbClr val="92D050"/>
              </a:buClr>
              <a:buSzPct val="80000"/>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 facility is only for employers who are transferring all or a cohort of employees from their “old” employer registration number to their new employer registration number. It is not available for unconnected employers.</a:t>
            </a: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 </a:t>
            </a:r>
          </a:p>
        </p:txBody>
      </p:sp>
    </p:spTree>
    <p:extLst>
      <p:ext uri="{BB962C8B-B14F-4D97-AF65-F5344CB8AC3E}">
        <p14:creationId xmlns:p14="http://schemas.microsoft.com/office/powerpoint/2010/main" val="1557797855"/>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6" name="Picture 35">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8" name="Oval 37">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40" name="Picture 39">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42" name="Picture 41">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44" name="Rectangle 43">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6" name="Rectangle 45">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8" name="Rectangle 47">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0"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52" name="Freeform: Shape 51">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955680C1-A88F-A3BC-1F31-5A11C18F2226}"/>
              </a:ext>
            </a:extLst>
          </p:cNvPr>
          <p:cNvSpPr>
            <a:spLocks noGrp="1"/>
          </p:cNvSpPr>
          <p:nvPr>
            <p:ph type="title"/>
          </p:nvPr>
        </p:nvSpPr>
        <p:spPr>
          <a:xfrm>
            <a:off x="1103312" y="452718"/>
            <a:ext cx="8947522" cy="1400530"/>
          </a:xfrm>
        </p:spPr>
        <p:txBody>
          <a:bodyPr vert="horz" lIns="91440" tIns="45720" rIns="91440" bIns="45720" rtlCol="0" anchor="ctr">
            <a:normAutofit/>
          </a:bodyPr>
          <a:lstStyle/>
          <a:p>
            <a:pPr algn="ctr"/>
            <a:r>
              <a:rPr lang="en-US" b="0" i="0" kern="1200" dirty="0">
                <a:solidFill>
                  <a:srgbClr val="FFFFFF"/>
                </a:solidFill>
                <a:latin typeface="+mj-lt"/>
                <a:ea typeface="+mj-ea"/>
                <a:cs typeface="+mj-cs"/>
              </a:rPr>
              <a:t>Bulk Transfers</a:t>
            </a:r>
          </a:p>
        </p:txBody>
      </p:sp>
      <p:sp>
        <p:nvSpPr>
          <p:cNvPr id="3" name="TextBox 2">
            <a:extLst>
              <a:ext uri="{FF2B5EF4-FFF2-40B4-BE49-F238E27FC236}">
                <a16:creationId xmlns:a16="http://schemas.microsoft.com/office/drawing/2014/main" id="{4E8E4615-2420-84DE-BC42-10212ABF8203}"/>
              </a:ext>
            </a:extLst>
          </p:cNvPr>
          <p:cNvSpPr txBox="1"/>
          <p:nvPr/>
        </p:nvSpPr>
        <p:spPr>
          <a:xfrm>
            <a:off x="371791" y="2170478"/>
            <a:ext cx="10895856" cy="469051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1800" b="0" i="1"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Revenue provides a Bulk Transfer service where there is a valid reason for doing so. Employers should notify Revenue as early as possible of their intention to use this facility, as Revenue needs to schedule when the request can be processed. You should include the following details on an excel spreadsheet &amp; submit through MyEnquiries: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E" sz="1800" b="0" i="1"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800" b="0" i="1"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Old Employer Registration number</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800" b="0" i="1"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New Employer Registration number</a:t>
            </a:r>
            <a:endParaRPr kumimoji="0" lang="en-IE" sz="18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800" b="0" i="1"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No. of employees</a:t>
            </a:r>
          </a:p>
          <a:p>
            <a:pPr marL="285750" marR="0" lvl="0" indent="-2857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IE" sz="1800" b="0" i="1"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PPSNs of employees</a:t>
            </a:r>
          </a:p>
          <a:p>
            <a:pPr marL="285750" marR="0" lvl="0" indent="-2857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IE" sz="1800" b="0" i="1"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Old employment ID &amp; new employment ID</a:t>
            </a:r>
            <a:endParaRPr kumimoji="0" lang="en-IE" sz="18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endParaRPr>
          </a:p>
          <a:p>
            <a:pPr marL="285750" marR="0" lvl="0" indent="-2857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IE" sz="1800" b="0" i="1"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Cessation date under the old employer registration number</a:t>
            </a:r>
            <a:endParaRPr kumimoji="0" lang="en-IE" sz="18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endParaRPr>
          </a:p>
          <a:p>
            <a:pPr marL="285750" marR="0" lvl="0" indent="-2857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IE" sz="1800" b="0" i="1"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Commencement date under the new employer registration number</a:t>
            </a:r>
            <a:endParaRPr kumimoji="0" lang="en-IE" sz="18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1800" b="0" i="1"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en-IE" sz="18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1800" b="0" i="1"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 This request  should be sent via MyEnquiries using the following category and subcategory :</a:t>
            </a:r>
            <a:endParaRPr kumimoji="0" lang="en-IE" sz="18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1800" b="0" i="1"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en-IE" sz="18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1800" b="0" i="1"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Enquiry relates to: Employers PAYE</a:t>
            </a:r>
            <a:endParaRPr kumimoji="0" lang="en-IE" sz="18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1800" b="0" i="1"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More specifically: Bulk Transfer of Employments Request</a:t>
            </a:r>
            <a:endParaRPr kumimoji="0" lang="en-IE" sz="18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0797192"/>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5"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58C80471-EEE6-CF35-604B-3D3C8EA42BA8}"/>
              </a:ext>
            </a:extLst>
          </p:cNvPr>
          <p:cNvSpPr>
            <a:spLocks noGrp="1"/>
          </p:cNvSpPr>
          <p:nvPr>
            <p:ph type="title"/>
          </p:nvPr>
        </p:nvSpPr>
        <p:spPr>
          <a:xfrm>
            <a:off x="1103312" y="452718"/>
            <a:ext cx="8947522" cy="1400530"/>
          </a:xfrm>
        </p:spPr>
        <p:txBody>
          <a:bodyPr vert="horz" lIns="91440" tIns="45720" rIns="91440" bIns="45720" rtlCol="0" anchor="ctr">
            <a:normAutofit/>
          </a:bodyPr>
          <a:lstStyle/>
          <a:p>
            <a:r>
              <a:rPr lang="en-US" b="0" i="0" kern="1200" dirty="0">
                <a:solidFill>
                  <a:srgbClr val="FFFFFF"/>
                </a:solidFill>
                <a:latin typeface="+mj-lt"/>
                <a:ea typeface="+mj-ea"/>
                <a:cs typeface="+mj-cs"/>
              </a:rPr>
              <a:t>Ceasing Employments &amp; Employment IDs</a:t>
            </a:r>
          </a:p>
        </p:txBody>
      </p:sp>
      <p:sp>
        <p:nvSpPr>
          <p:cNvPr id="4" name="TextBox 3">
            <a:extLst>
              <a:ext uri="{FF2B5EF4-FFF2-40B4-BE49-F238E27FC236}">
                <a16:creationId xmlns:a16="http://schemas.microsoft.com/office/drawing/2014/main" id="{290E8A8E-67A6-D04E-5463-556FF21EC9C6}"/>
              </a:ext>
            </a:extLst>
          </p:cNvPr>
          <p:cNvSpPr txBox="1"/>
          <p:nvPr/>
        </p:nvSpPr>
        <p:spPr>
          <a:xfrm>
            <a:off x="1103312" y="2450756"/>
            <a:ext cx="10020300" cy="3797643"/>
          </a:xfrm>
          <a:prstGeom prst="rect">
            <a:avLst/>
          </a:prstGeom>
        </p:spPr>
        <p:txBody>
          <a:bodyPr vert="horz" lIns="91440" tIns="45720" rIns="91440" bIns="45720" rtlCol="0">
            <a:normAutofit fontScale="92500" lnSpcReduction="20000"/>
          </a:bodyPr>
          <a:lstStyle/>
          <a:p>
            <a:pPr marL="285750" marR="0" lvl="0" indent="-285750" algn="l" defTabSz="457200" rtl="0" eaLnBrk="1" fontAlgn="auto" latinLnBrk="0" hangingPunct="1">
              <a:lnSpc>
                <a:spcPct val="90000"/>
              </a:lnSpc>
              <a:spcBef>
                <a:spcPts val="1000"/>
              </a:spcBef>
              <a:spcAft>
                <a:spcPts val="0"/>
              </a:spcAft>
              <a:buClr>
                <a:srgbClr val="92D050"/>
              </a:buClr>
              <a:buSzPct val="80000"/>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When an employee ceases employment it is the responsibility of the employer to submit the date of leaving to Revenue</a:t>
            </a:r>
          </a:p>
          <a:p>
            <a:pPr marL="285750" marR="0" lvl="0" indent="-285750" algn="l" defTabSz="457200" rtl="0" eaLnBrk="1" fontAlgn="auto" latinLnBrk="0" hangingPunct="1">
              <a:lnSpc>
                <a:spcPct val="90000"/>
              </a:lnSpc>
              <a:spcBef>
                <a:spcPts val="1000"/>
              </a:spcBef>
              <a:spcAft>
                <a:spcPts val="0"/>
              </a:spcAft>
              <a:buClr>
                <a:srgbClr val="92D050"/>
              </a:buClr>
              <a:buSzPct val="80000"/>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When an employment ceases, the same Employment ID cannot be re-used in the same tax year</a:t>
            </a:r>
          </a:p>
          <a:p>
            <a:pPr marL="285750" marR="0" lvl="0" indent="-285750" algn="l" defTabSz="457200" rtl="0" eaLnBrk="1" fontAlgn="auto" latinLnBrk="0" hangingPunct="1">
              <a:lnSpc>
                <a:spcPct val="90000"/>
              </a:lnSpc>
              <a:spcBef>
                <a:spcPts val="1000"/>
              </a:spcBef>
              <a:spcAft>
                <a:spcPts val="0"/>
              </a:spcAft>
              <a:buClr>
                <a:srgbClr val="92D050"/>
              </a:buClr>
              <a:buSzPct val="80000"/>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When an employment record is active in a current year &amp; payroll has been submitted, the employer should not be correcting a submission in a previous year to add a date of leaving </a:t>
            </a:r>
          </a:p>
          <a:p>
            <a:pPr marL="742950" marR="0" lvl="1" indent="-285750" algn="l" defTabSz="457200" rtl="0" eaLnBrk="1" fontAlgn="auto" latinLnBrk="0" hangingPunct="1">
              <a:lnSpc>
                <a:spcPct val="90000"/>
              </a:lnSpc>
              <a:spcBef>
                <a:spcPts val="1000"/>
              </a:spcBef>
              <a:spcAft>
                <a:spcPts val="0"/>
              </a:spcAft>
              <a:buClr>
                <a:srgbClr val="92D050"/>
              </a:buClr>
              <a:buSzPct val="80000"/>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Example: Joe starts employment on 07/03/2022, using employment ID1 &amp; paid weekly. The employment continues into 2023 &amp; payroll has been submitted. In March 2023, the employer completes a correction to a payroll in 2022 &amp; adds a date of leaving 21/10/2022. This will also cease the record in 2023 but add a date of leaving 01/01/2023 as payroll has been submitted. This should not be done. </a:t>
            </a:r>
          </a:p>
          <a:p>
            <a:pPr marL="457200" marR="0" lvl="1" indent="0" algn="l" defTabSz="457200" rtl="0" eaLnBrk="1" fontAlgn="auto" latinLnBrk="0" hangingPunct="1">
              <a:lnSpc>
                <a:spcPct val="90000"/>
              </a:lnSpc>
              <a:spcBef>
                <a:spcPts val="1000"/>
              </a:spcBef>
              <a:spcAft>
                <a:spcPts val="0"/>
              </a:spcAft>
              <a:buClr>
                <a:srgbClr val="92D050"/>
              </a:buClr>
              <a:buSzPct val="80000"/>
              <a:buFontTx/>
              <a:buNone/>
              <a:tabLst/>
              <a:defRPr/>
            </a:pPr>
            <a:r>
              <a:rPr kumimoji="0" lang="en-US" sz="20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Revenue do not know why employers are completing the above correction</a:t>
            </a:r>
          </a:p>
          <a:p>
            <a:pPr marL="0" marR="0" lvl="0" indent="0" algn="l" defTabSz="457200" rtl="0" eaLnBrk="1" fontAlgn="auto" latinLnBrk="0" hangingPunct="1">
              <a:lnSpc>
                <a:spcPct val="90000"/>
              </a:lnSpc>
              <a:spcBef>
                <a:spcPts val="1000"/>
              </a:spcBef>
              <a:spcAft>
                <a:spcPts val="0"/>
              </a:spcAft>
              <a:buClr>
                <a:srgbClr val="EBEBEB">
                  <a:lumMod val="40000"/>
                  <a:lumOff val="60000"/>
                </a:srgbClr>
              </a:buClr>
              <a:buSzPct val="80000"/>
              <a:buFont typeface="Wingdings 3" charset="2"/>
              <a:buChar char=""/>
              <a:tabLst/>
              <a:defRPr/>
            </a:pPr>
            <a:endParaRPr kumimoji="0" lang="en-US" sz="15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603213468"/>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2" name="Rectangle 2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6" name="Freeform: Shape 2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B71562AE-05DA-F9D9-28DF-677C39053950}"/>
              </a:ext>
            </a:extLst>
          </p:cNvPr>
          <p:cNvSpPr>
            <a:spLocks noGrp="1"/>
          </p:cNvSpPr>
          <p:nvPr>
            <p:ph type="title"/>
          </p:nvPr>
        </p:nvSpPr>
        <p:spPr>
          <a:xfrm>
            <a:off x="1103312" y="452718"/>
            <a:ext cx="8947522" cy="1400530"/>
          </a:xfrm>
        </p:spPr>
        <p:txBody>
          <a:bodyPr vert="horz" lIns="91440" tIns="45720" rIns="91440" bIns="45720" rtlCol="0" anchor="ctr">
            <a:normAutofit/>
          </a:bodyPr>
          <a:lstStyle/>
          <a:p>
            <a:r>
              <a:rPr lang="en-US" b="0" i="0" kern="1200" dirty="0">
                <a:solidFill>
                  <a:srgbClr val="FFFFFF"/>
                </a:solidFill>
                <a:latin typeface="+mj-lt"/>
                <a:ea typeface="+mj-ea"/>
                <a:cs typeface="+mj-cs"/>
              </a:rPr>
              <a:t>Ceasing Employments &amp; Employment IDs</a:t>
            </a:r>
          </a:p>
        </p:txBody>
      </p:sp>
      <p:sp>
        <p:nvSpPr>
          <p:cNvPr id="3" name="TextBox 2">
            <a:extLst>
              <a:ext uri="{FF2B5EF4-FFF2-40B4-BE49-F238E27FC236}">
                <a16:creationId xmlns:a16="http://schemas.microsoft.com/office/drawing/2014/main" id="{4A37B3C4-57FC-EB76-A61A-2BE5E785CB7F}"/>
              </a:ext>
            </a:extLst>
          </p:cNvPr>
          <p:cNvSpPr txBox="1"/>
          <p:nvPr/>
        </p:nvSpPr>
        <p:spPr>
          <a:xfrm>
            <a:off x="1103312" y="2763520"/>
            <a:ext cx="8946541" cy="3484879"/>
          </a:xfrm>
          <a:prstGeom prst="rect">
            <a:avLst/>
          </a:prstGeom>
        </p:spPr>
        <p:txBody>
          <a:bodyPr vert="horz" lIns="91440" tIns="45720" rIns="91440" bIns="45720" rtlCol="0">
            <a:normAutofit/>
          </a:bodyPr>
          <a:lstStyle/>
          <a:p>
            <a:pPr marL="0" marR="0" lvl="0" indent="0" algn="l" defTabSz="457200" rtl="0" eaLnBrk="1" fontAlgn="auto" latinLnBrk="0" hangingPunct="1">
              <a:lnSpc>
                <a:spcPct val="100000"/>
              </a:lnSpc>
              <a:spcBef>
                <a:spcPts val="1000"/>
              </a:spcBef>
              <a:spcAft>
                <a:spcPts val="0"/>
              </a:spcAft>
              <a:buClr>
                <a:srgbClr val="92D050"/>
              </a:buClr>
              <a:buSzPct val="80000"/>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Where an employee ceases in a previous year, no date of leaving was submitted &amp; no payroll has been submitted in the following year</a:t>
            </a:r>
          </a:p>
          <a:p>
            <a:pPr marL="0" marR="0" lvl="0" indent="0" algn="l" defTabSz="457200" rtl="0" eaLnBrk="1" fontAlgn="auto" latinLnBrk="0" hangingPunct="1">
              <a:lnSpc>
                <a:spcPct val="100000"/>
              </a:lnSpc>
              <a:spcBef>
                <a:spcPts val="1000"/>
              </a:spcBef>
              <a:spcAft>
                <a:spcPts val="0"/>
              </a:spcAft>
              <a:buClr>
                <a:srgbClr val="92D050"/>
              </a:buClr>
              <a:buSzPct val="80000"/>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285750" marR="0" lvl="0" indent="-285750" algn="l" defTabSz="457200" rtl="0" eaLnBrk="1" fontAlgn="auto" latinLnBrk="0" hangingPunct="1">
              <a:lnSpc>
                <a:spcPct val="100000"/>
              </a:lnSpc>
              <a:spcBef>
                <a:spcPts val="1000"/>
              </a:spcBef>
              <a:spcAft>
                <a:spcPts val="0"/>
              </a:spcAft>
              <a:buClr>
                <a:srgbClr val="92D050"/>
              </a:buClr>
              <a:buSzPct val="800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An employer can go back &amp; amend the last payroll submission in the previous year to add the correct date of leaving or submit a nil payroll with a date of leaving – the </a:t>
            </a:r>
            <a:r>
              <a:rPr kumimoji="0" lang="en-US" sz="2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paydate</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on the nil submission should be the same as the final </a:t>
            </a:r>
            <a:r>
              <a:rPr kumimoji="0" lang="en-US" sz="2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paydate</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for the employee.</a:t>
            </a:r>
          </a:p>
        </p:txBody>
      </p:sp>
    </p:spTree>
    <p:extLst>
      <p:ext uri="{BB962C8B-B14F-4D97-AF65-F5344CB8AC3E}">
        <p14:creationId xmlns:p14="http://schemas.microsoft.com/office/powerpoint/2010/main" val="4104246542"/>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5"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71E7C0AF-B9D3-944B-5263-FCD940DA0691}"/>
              </a:ext>
            </a:extLst>
          </p:cNvPr>
          <p:cNvSpPr>
            <a:spLocks noGrp="1"/>
          </p:cNvSpPr>
          <p:nvPr>
            <p:ph type="title"/>
          </p:nvPr>
        </p:nvSpPr>
        <p:spPr>
          <a:xfrm>
            <a:off x="1103312" y="452718"/>
            <a:ext cx="8947522" cy="1400530"/>
          </a:xfrm>
        </p:spPr>
        <p:txBody>
          <a:bodyPr vert="horz" lIns="91440" tIns="45720" rIns="91440" bIns="45720" rtlCol="0" anchor="ctr">
            <a:normAutofit/>
          </a:bodyPr>
          <a:lstStyle/>
          <a:p>
            <a:r>
              <a:rPr lang="en-US" b="0" i="0" kern="1200" dirty="0">
                <a:solidFill>
                  <a:srgbClr val="FFFFFF"/>
                </a:solidFill>
                <a:latin typeface="+mj-lt"/>
                <a:ea typeface="+mj-ea"/>
                <a:cs typeface="+mj-cs"/>
              </a:rPr>
              <a:t>Ceasing Employments &amp; Employment IDs</a:t>
            </a:r>
          </a:p>
        </p:txBody>
      </p:sp>
      <p:sp>
        <p:nvSpPr>
          <p:cNvPr id="4" name="TextBox 3">
            <a:extLst>
              <a:ext uri="{FF2B5EF4-FFF2-40B4-BE49-F238E27FC236}">
                <a16:creationId xmlns:a16="http://schemas.microsoft.com/office/drawing/2014/main" id="{CDA559D8-7600-A8C3-C0B5-97AF77295ECA}"/>
              </a:ext>
            </a:extLst>
          </p:cNvPr>
          <p:cNvSpPr txBox="1"/>
          <p:nvPr/>
        </p:nvSpPr>
        <p:spPr>
          <a:xfrm>
            <a:off x="1103312" y="2371828"/>
            <a:ext cx="8946541" cy="3876571"/>
          </a:xfrm>
          <a:prstGeom prst="rect">
            <a:avLst/>
          </a:prstGeom>
        </p:spPr>
        <p:txBody>
          <a:bodyPr vert="horz" lIns="91440" tIns="45720" rIns="91440" bIns="45720" rtlCol="0">
            <a:normAutofit fontScale="92500" lnSpcReduction="20000"/>
          </a:bodyPr>
          <a:lstStyle/>
          <a:p>
            <a:pPr marL="0" marR="0" lvl="0" indent="0" algn="l" defTabSz="457200" rtl="0" eaLnBrk="1" fontAlgn="auto" latinLnBrk="0" hangingPunct="1">
              <a:lnSpc>
                <a:spcPct val="100000"/>
              </a:lnSpc>
              <a:spcBef>
                <a:spcPts val="1000"/>
              </a:spcBef>
              <a:spcAft>
                <a:spcPts val="0"/>
              </a:spcAft>
              <a:buClr>
                <a:srgbClr val="92D050"/>
              </a:buClr>
              <a:buSzPct val="80000"/>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If an employer is changing a frequency of pay, there should be no need to cease the employment record. </a:t>
            </a:r>
          </a:p>
          <a:p>
            <a:pPr marL="0" marR="0" lvl="0" indent="0" algn="l" defTabSz="457200" rtl="0" eaLnBrk="1" fontAlgn="auto" latinLnBrk="0" hangingPunct="1">
              <a:lnSpc>
                <a:spcPct val="100000"/>
              </a:lnSpc>
              <a:spcBef>
                <a:spcPts val="1000"/>
              </a:spcBef>
              <a:spcAft>
                <a:spcPts val="0"/>
              </a:spcAft>
              <a:buClr>
                <a:srgbClr val="92D050"/>
              </a:buClr>
              <a:buSzPct val="80000"/>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We are seeing cases where a pay frequency is being changed, the record is being ceased &amp; employers are trying to use the same employment ID on the new record.</a:t>
            </a:r>
          </a:p>
          <a:p>
            <a:pPr marL="285750" marR="0" lvl="0" indent="-285750" algn="l" defTabSz="457200" rtl="0" eaLnBrk="1" fontAlgn="auto" latinLnBrk="0" hangingPunct="1">
              <a:lnSpc>
                <a:spcPct val="100000"/>
              </a:lnSpc>
              <a:spcBef>
                <a:spcPts val="1000"/>
              </a:spcBef>
              <a:spcAft>
                <a:spcPts val="0"/>
              </a:spcAft>
              <a:buClr>
                <a:srgbClr val="92D050"/>
              </a:buClr>
              <a:buSzPct val="80000"/>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Problems arising from this: </a:t>
            </a:r>
          </a:p>
          <a:p>
            <a:pPr marL="742950" marR="0" lvl="1" indent="-285750" algn="l" defTabSz="457200" rtl="0" eaLnBrk="1" fontAlgn="auto" latinLnBrk="0" hangingPunct="1">
              <a:lnSpc>
                <a:spcPct val="100000"/>
              </a:lnSpc>
              <a:spcBef>
                <a:spcPts val="1000"/>
              </a:spcBef>
              <a:spcAft>
                <a:spcPts val="0"/>
              </a:spcAft>
              <a:buClr>
                <a:srgbClr val="92D050"/>
              </a:buClr>
              <a:buSzPct val="80000"/>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Duplicate employment records with the same ID</a:t>
            </a:r>
          </a:p>
          <a:p>
            <a:pPr marL="742950" marR="0" lvl="1" indent="-285750" algn="l" defTabSz="457200" rtl="0" eaLnBrk="1" fontAlgn="auto" latinLnBrk="0" hangingPunct="1">
              <a:lnSpc>
                <a:spcPct val="100000"/>
              </a:lnSpc>
              <a:spcBef>
                <a:spcPts val="1000"/>
              </a:spcBef>
              <a:spcAft>
                <a:spcPts val="0"/>
              </a:spcAft>
              <a:buClr>
                <a:srgbClr val="92D050"/>
              </a:buClr>
              <a:buSzPct val="80000"/>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Employer unable to retrieve the correct RPN</a:t>
            </a:r>
          </a:p>
          <a:p>
            <a:pPr marL="742950" marR="0" lvl="1" indent="-285750" algn="l" defTabSz="457200" rtl="0" eaLnBrk="1" fontAlgn="auto" latinLnBrk="0" hangingPunct="1">
              <a:lnSpc>
                <a:spcPct val="100000"/>
              </a:lnSpc>
              <a:spcBef>
                <a:spcPts val="1000"/>
              </a:spcBef>
              <a:spcAft>
                <a:spcPts val="0"/>
              </a:spcAft>
              <a:buClr>
                <a:srgbClr val="92D050"/>
              </a:buClr>
              <a:buSzPct val="80000"/>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If the RPN is cumulative, previous pay &amp; tax on the RPN can cause the employee to be double taxed on earnings as the employer has also all earnings recorded in the payroll</a:t>
            </a:r>
          </a:p>
          <a:p>
            <a:pPr marL="457200" marR="0" lvl="1" indent="0" algn="l" defTabSz="457200" rtl="0" eaLnBrk="1" fontAlgn="auto" latinLnBrk="0" hangingPunct="1">
              <a:lnSpc>
                <a:spcPct val="100000"/>
              </a:lnSpc>
              <a:spcBef>
                <a:spcPts val="1000"/>
              </a:spcBef>
              <a:spcAft>
                <a:spcPts val="0"/>
              </a:spcAft>
              <a:buClr>
                <a:srgbClr val="92D050"/>
              </a:buClr>
              <a:buSzPct val="80000"/>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973458539"/>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2" name="Rectangle 2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6" name="Freeform: Shape 2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38784BEE-CAAF-1180-10F7-47259FBED5AD}"/>
              </a:ext>
            </a:extLst>
          </p:cNvPr>
          <p:cNvSpPr>
            <a:spLocks noGrp="1"/>
          </p:cNvSpPr>
          <p:nvPr>
            <p:ph type="title"/>
          </p:nvPr>
        </p:nvSpPr>
        <p:spPr>
          <a:xfrm>
            <a:off x="1103312" y="452718"/>
            <a:ext cx="8947522" cy="1400530"/>
          </a:xfrm>
        </p:spPr>
        <p:txBody>
          <a:bodyPr vert="horz" lIns="91440" tIns="45720" rIns="91440" bIns="45720" rtlCol="0" anchor="ctr">
            <a:normAutofit/>
          </a:bodyPr>
          <a:lstStyle/>
          <a:p>
            <a:r>
              <a:rPr lang="en-US" b="0" i="0" kern="1200" dirty="0">
                <a:solidFill>
                  <a:srgbClr val="FFFFFF"/>
                </a:solidFill>
                <a:latin typeface="+mj-lt"/>
                <a:ea typeface="+mj-ea"/>
                <a:cs typeface="+mj-cs"/>
              </a:rPr>
              <a:t>Ceasing Employments &amp; Employment IDs</a:t>
            </a:r>
            <a:endParaRPr lang="en-US" b="0" i="0" kern="1200">
              <a:solidFill>
                <a:srgbClr val="FFFFFF"/>
              </a:solidFill>
              <a:latin typeface="+mj-lt"/>
              <a:ea typeface="+mj-ea"/>
              <a:cs typeface="+mj-cs"/>
            </a:endParaRPr>
          </a:p>
        </p:txBody>
      </p:sp>
      <p:sp>
        <p:nvSpPr>
          <p:cNvPr id="3" name="TextBox 2">
            <a:extLst>
              <a:ext uri="{FF2B5EF4-FFF2-40B4-BE49-F238E27FC236}">
                <a16:creationId xmlns:a16="http://schemas.microsoft.com/office/drawing/2014/main" id="{7F7C517F-E3FF-B6A3-2A16-745317EA9BF3}"/>
              </a:ext>
            </a:extLst>
          </p:cNvPr>
          <p:cNvSpPr txBox="1"/>
          <p:nvPr/>
        </p:nvSpPr>
        <p:spPr>
          <a:xfrm>
            <a:off x="931025" y="2339837"/>
            <a:ext cx="9119809" cy="4188315"/>
          </a:xfrm>
          <a:prstGeom prst="rect">
            <a:avLst/>
          </a:prstGeom>
        </p:spPr>
        <p:txBody>
          <a:bodyPr vert="horz" lIns="91440" tIns="45720" rIns="91440" bIns="45720" rtlCol="0">
            <a:noAutofit/>
          </a:bodyPr>
          <a:lstStyle/>
          <a:p>
            <a:pPr marL="457200" marR="0" lvl="1" indent="0" algn="l" defTabSz="457200" rtl="0" eaLnBrk="1" fontAlgn="auto" latinLnBrk="0" hangingPunct="1">
              <a:lnSpc>
                <a:spcPct val="100000"/>
              </a:lnSpc>
              <a:spcBef>
                <a:spcPts val="1000"/>
              </a:spcBef>
              <a:spcAft>
                <a:spcPts val="0"/>
              </a:spcAft>
              <a:buClr>
                <a:srgbClr val="EBEBEB">
                  <a:lumMod val="40000"/>
                  <a:lumOff val="60000"/>
                </a:srgbClr>
              </a:buClr>
              <a:buSzPct val="80000"/>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If the employer must cease the record to change the frequency of pay, they should</a:t>
            </a:r>
          </a:p>
          <a:p>
            <a:pPr marL="742950" marR="0" lvl="1" indent="-285750" algn="l" defTabSz="457200" rtl="0" eaLnBrk="1" fontAlgn="auto" latinLnBrk="0" hangingPunct="1">
              <a:lnSpc>
                <a:spcPct val="100000"/>
              </a:lnSpc>
              <a:spcBef>
                <a:spcPts val="1000"/>
              </a:spcBef>
              <a:spcAft>
                <a:spcPts val="0"/>
              </a:spcAft>
              <a:buClr>
                <a:srgbClr val="92D050"/>
              </a:buClr>
              <a:buSzPct val="80000"/>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Use a new employment ID on the new record</a:t>
            </a:r>
          </a:p>
          <a:p>
            <a:pPr marL="742950" marR="0" lvl="1" indent="-285750" algn="l" defTabSz="457200" rtl="0" eaLnBrk="1" fontAlgn="auto" latinLnBrk="0" hangingPunct="1">
              <a:lnSpc>
                <a:spcPct val="100000"/>
              </a:lnSpc>
              <a:spcBef>
                <a:spcPts val="1000"/>
              </a:spcBef>
              <a:spcAft>
                <a:spcPts val="0"/>
              </a:spcAft>
              <a:buClr>
                <a:srgbClr val="92D050"/>
              </a:buClr>
              <a:buSzPct val="80000"/>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Use the new start date for the record &amp; not use the original start date</a:t>
            </a:r>
          </a:p>
          <a:p>
            <a:pPr marL="457200" marR="0" lvl="1" indent="0" algn="l" defTabSz="457200" rtl="0" eaLnBrk="1" fontAlgn="auto" latinLnBrk="0" hangingPunct="1">
              <a:lnSpc>
                <a:spcPct val="100000"/>
              </a:lnSpc>
              <a:spcBef>
                <a:spcPts val="1000"/>
              </a:spcBef>
              <a:spcAft>
                <a:spcPts val="0"/>
              </a:spcAft>
              <a:buClr>
                <a:srgbClr val="EBEBEB">
                  <a:lumMod val="40000"/>
                  <a:lumOff val="60000"/>
                </a:srgbClr>
              </a:buClr>
              <a:buSzPct val="80000"/>
              <a:buFont typeface="Wingdings 3" charset="2"/>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57200" marR="0" lvl="1" indent="0" algn="l" defTabSz="457200" rtl="0" eaLnBrk="1" fontAlgn="auto" latinLnBrk="0" hangingPunct="1">
              <a:lnSpc>
                <a:spcPct val="100000"/>
              </a:lnSpc>
              <a:spcBef>
                <a:spcPts val="1000"/>
              </a:spcBef>
              <a:spcAft>
                <a:spcPts val="0"/>
              </a:spcAft>
              <a:buClr>
                <a:srgbClr val="EBEBEB">
                  <a:lumMod val="40000"/>
                  <a:lumOff val="60000"/>
                </a:srgbClr>
              </a:buClr>
              <a:buSzPct val="80000"/>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Employers should </a:t>
            </a:r>
            <a:r>
              <a:rPr kumimoji="0" lang="en-US" sz="24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NOT</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a:p>
            <a:pPr marL="742950" marR="0" lvl="1" indent="-285750" algn="l" defTabSz="457200" rtl="0" eaLnBrk="1" fontAlgn="auto" latinLnBrk="0" hangingPunct="1">
              <a:lnSpc>
                <a:spcPct val="100000"/>
              </a:lnSpc>
              <a:spcBef>
                <a:spcPts val="1000"/>
              </a:spcBef>
              <a:spcAft>
                <a:spcPts val="0"/>
              </a:spcAft>
              <a:buClr>
                <a:srgbClr val="92D050"/>
              </a:buClr>
              <a:buSzPct val="80000"/>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Record the previous pay &amp; tax in the payroll software – the previous pay &amp; tax will populate of the RPN</a:t>
            </a:r>
          </a:p>
        </p:txBody>
      </p:sp>
    </p:spTree>
    <p:extLst>
      <p:ext uri="{BB962C8B-B14F-4D97-AF65-F5344CB8AC3E}">
        <p14:creationId xmlns:p14="http://schemas.microsoft.com/office/powerpoint/2010/main" val="347015400"/>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EC8D-3643-7D4E-8618-5A6D6AB13560}"/>
              </a:ext>
            </a:extLst>
          </p:cNvPr>
          <p:cNvSpPr>
            <a:spLocks noGrp="1"/>
          </p:cNvSpPr>
          <p:nvPr>
            <p:ph type="title"/>
          </p:nvPr>
        </p:nvSpPr>
        <p:spPr/>
        <p:txBody>
          <a:bodyPr/>
          <a:lstStyle/>
          <a:p>
            <a:r>
              <a:rPr lang="en-IE" dirty="0">
                <a:solidFill>
                  <a:schemeClr val="bg1"/>
                </a:solidFill>
              </a:rPr>
              <a:t>Enhanced Reporting Requirements</a:t>
            </a:r>
          </a:p>
        </p:txBody>
      </p:sp>
      <p:sp>
        <p:nvSpPr>
          <p:cNvPr id="3" name="Content Placeholder 2">
            <a:extLst>
              <a:ext uri="{FF2B5EF4-FFF2-40B4-BE49-F238E27FC236}">
                <a16:creationId xmlns:a16="http://schemas.microsoft.com/office/drawing/2014/main" id="{3D9EA496-2EB2-22AF-D989-2E1AACC58A5F}"/>
              </a:ext>
            </a:extLst>
          </p:cNvPr>
          <p:cNvSpPr>
            <a:spLocks noGrp="1"/>
          </p:cNvSpPr>
          <p:nvPr>
            <p:ph idx="1"/>
          </p:nvPr>
        </p:nvSpPr>
        <p:spPr/>
        <p:txBody>
          <a:bodyPr>
            <a:normAutofit/>
          </a:bodyPr>
          <a:lstStyle/>
          <a:p>
            <a:pPr marL="342265" indent="-342265"/>
            <a:r>
              <a:rPr lang="en-US" sz="2000" dirty="0">
                <a:solidFill>
                  <a:schemeClr val="bg1"/>
                </a:solidFill>
              </a:rPr>
              <a:t>Building on principles of payroll reporting</a:t>
            </a:r>
            <a:endParaRPr lang="en-US" dirty="0">
              <a:solidFill>
                <a:schemeClr val="bg1"/>
              </a:solidFill>
            </a:endParaRPr>
          </a:p>
          <a:p>
            <a:pPr marL="0" indent="0">
              <a:buNone/>
            </a:pPr>
            <a:r>
              <a:rPr lang="en-US" sz="2000" dirty="0">
                <a:solidFill>
                  <a:schemeClr val="bg1"/>
                </a:solidFill>
              </a:rPr>
              <a:t>	- Report on or before the date of payment</a:t>
            </a:r>
          </a:p>
          <a:p>
            <a:r>
              <a:rPr lang="en-US" sz="2000" dirty="0">
                <a:solidFill>
                  <a:schemeClr val="bg1"/>
                </a:solidFill>
              </a:rPr>
              <a:t>Will allow for the provision of meaningful and effective high-level data to Department of Finance</a:t>
            </a:r>
          </a:p>
          <a:p>
            <a:r>
              <a:rPr lang="en-US" sz="2000" dirty="0">
                <a:solidFill>
                  <a:schemeClr val="bg1"/>
                </a:solidFill>
              </a:rPr>
              <a:t>Enhancement of Revenue’s Compliance Intervention Framework.</a:t>
            </a:r>
          </a:p>
          <a:p>
            <a:r>
              <a:rPr lang="en-US" sz="2000" dirty="0">
                <a:solidFill>
                  <a:schemeClr val="bg1"/>
                </a:solidFill>
              </a:rPr>
              <a:t>Diversion of resources and contacts away from compliant employers</a:t>
            </a:r>
          </a:p>
          <a:p>
            <a:r>
              <a:rPr lang="en-US" sz="2000" dirty="0">
                <a:solidFill>
                  <a:schemeClr val="bg1"/>
                </a:solidFill>
              </a:rPr>
              <a:t>Providing increased visibility and assurance to employees in relation to non-taxable payments.</a:t>
            </a:r>
          </a:p>
          <a:p>
            <a:endParaRPr lang="en-US" dirty="0">
              <a:solidFill>
                <a:schemeClr val="bg1"/>
              </a:solidFill>
            </a:endParaRPr>
          </a:p>
          <a:p>
            <a:endParaRPr lang="en-IE" dirty="0"/>
          </a:p>
        </p:txBody>
      </p:sp>
    </p:spTree>
    <p:extLst>
      <p:ext uri="{BB962C8B-B14F-4D97-AF65-F5344CB8AC3E}">
        <p14:creationId xmlns:p14="http://schemas.microsoft.com/office/powerpoint/2010/main" val="38098868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2" name="Rectangle 2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6" name="Freeform: Shape 2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B236E792-EAD4-C636-CE9F-C3195C39CF7C}"/>
              </a:ext>
            </a:extLst>
          </p:cNvPr>
          <p:cNvSpPr>
            <a:spLocks noGrp="1"/>
          </p:cNvSpPr>
          <p:nvPr>
            <p:ph type="title"/>
          </p:nvPr>
        </p:nvSpPr>
        <p:spPr>
          <a:xfrm>
            <a:off x="1103312" y="452718"/>
            <a:ext cx="8947522" cy="1400530"/>
          </a:xfrm>
        </p:spPr>
        <p:txBody>
          <a:bodyPr vert="horz" lIns="91440" tIns="45720" rIns="91440" bIns="45720" rtlCol="0" anchor="ctr">
            <a:normAutofit/>
          </a:bodyPr>
          <a:lstStyle/>
          <a:p>
            <a:r>
              <a:rPr lang="en-US" b="0" i="0" kern="1200">
                <a:solidFill>
                  <a:srgbClr val="FFFFFF"/>
                </a:solidFill>
                <a:latin typeface="+mj-lt"/>
                <a:ea typeface="+mj-ea"/>
                <a:cs typeface="+mj-cs"/>
              </a:rPr>
              <a:t>Non-Taxable Lump Sum Payments</a:t>
            </a:r>
          </a:p>
        </p:txBody>
      </p:sp>
      <p:sp>
        <p:nvSpPr>
          <p:cNvPr id="3" name="TextBox 2">
            <a:extLst>
              <a:ext uri="{FF2B5EF4-FFF2-40B4-BE49-F238E27FC236}">
                <a16:creationId xmlns:a16="http://schemas.microsoft.com/office/drawing/2014/main" id="{FC517887-6334-948A-5BCC-AB4C2862230D}"/>
              </a:ext>
            </a:extLst>
          </p:cNvPr>
          <p:cNvSpPr txBox="1"/>
          <p:nvPr/>
        </p:nvSpPr>
        <p:spPr>
          <a:xfrm>
            <a:off x="1103312" y="2763520"/>
            <a:ext cx="8946541" cy="3484879"/>
          </a:xfrm>
          <a:prstGeom prst="rect">
            <a:avLst/>
          </a:prstGeom>
        </p:spPr>
        <p:txBody>
          <a:bodyPr vert="horz" lIns="91440" tIns="45720" rIns="91440" bIns="45720" rtlCol="0">
            <a:normAutofit/>
          </a:bodyPr>
          <a:lstStyle/>
          <a:p>
            <a:pPr marL="285750" marR="0" lvl="0" indent="-285750" algn="l" defTabSz="457200" rtl="0" eaLnBrk="1" fontAlgn="auto" latinLnBrk="0" hangingPunct="1">
              <a:lnSpc>
                <a:spcPct val="100000"/>
              </a:lnSpc>
              <a:spcBef>
                <a:spcPts val="1000"/>
              </a:spcBef>
              <a:spcAft>
                <a:spcPts val="0"/>
              </a:spcAft>
              <a:buClr>
                <a:srgbClr val="92D050"/>
              </a:buClr>
              <a:buSzPct val="80000"/>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If an employer is paying an employee a non-taxable lump sum it must be recorded correctly in payroll.</a:t>
            </a:r>
          </a:p>
          <a:p>
            <a:pPr marL="285750" marR="0" lvl="0" indent="-285750" algn="l" defTabSz="457200" rtl="0" eaLnBrk="1" fontAlgn="auto" latinLnBrk="0" hangingPunct="1">
              <a:lnSpc>
                <a:spcPct val="100000"/>
              </a:lnSpc>
              <a:spcBef>
                <a:spcPts val="1000"/>
              </a:spcBef>
              <a:spcAft>
                <a:spcPts val="0"/>
              </a:spcAft>
              <a:buClr>
                <a:srgbClr val="92D050"/>
              </a:buClr>
              <a:buSzPct val="80000"/>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If the payment is included in Gross Pay &amp; not included in Taxable Pay it should be recorded in the Non-Taxable Lump Sum field.</a:t>
            </a:r>
          </a:p>
          <a:p>
            <a:pPr marL="285750" marR="0" lvl="0" indent="-285750" algn="l" defTabSz="457200" rtl="0" eaLnBrk="1" fontAlgn="auto" latinLnBrk="0" hangingPunct="1">
              <a:lnSpc>
                <a:spcPct val="100000"/>
              </a:lnSpc>
              <a:spcBef>
                <a:spcPts val="1000"/>
              </a:spcBef>
              <a:spcAft>
                <a:spcPts val="0"/>
              </a:spcAft>
              <a:buClr>
                <a:srgbClr val="92D050"/>
              </a:buClr>
              <a:buSzPct val="80000"/>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 employer must determine if the payment meets the qualifying conditions to be a non-taxable payment. </a:t>
            </a:r>
          </a:p>
          <a:p>
            <a:pPr marL="0" marR="0" lvl="0" indent="0" algn="l" defTabSz="457200" rtl="0" eaLnBrk="1" fontAlgn="auto" latinLnBrk="0" hangingPunct="1">
              <a:lnSpc>
                <a:spcPct val="100000"/>
              </a:lnSpc>
              <a:spcBef>
                <a:spcPts val="1000"/>
              </a:spcBef>
              <a:spcAft>
                <a:spcPts val="0"/>
              </a:spcAft>
              <a:buClr>
                <a:srgbClr val="92D050"/>
              </a:buClr>
              <a:buSzPct val="80000"/>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More information on lump sum payments can be found on the Revenue website &amp; Employers Guide 42-04-35A</a:t>
            </a:r>
          </a:p>
          <a:p>
            <a:pPr marL="0" marR="0" lvl="0" indent="0" algn="l" defTabSz="457200" rtl="0" eaLnBrk="1" fontAlgn="auto" latinLnBrk="0" hangingPunct="1">
              <a:lnSpc>
                <a:spcPct val="100000"/>
              </a:lnSpc>
              <a:spcBef>
                <a:spcPts val="1000"/>
              </a:spcBef>
              <a:spcAft>
                <a:spcPts val="0"/>
              </a:spcAft>
              <a:buClr>
                <a:srgbClr val="EBEBEB">
                  <a:lumMod val="40000"/>
                  <a:lumOff val="60000"/>
                </a:srgbClr>
              </a:buClr>
              <a:buSzPct val="80000"/>
              <a:buFont typeface="Wingdings 3" charset="2"/>
              <a:buChar char=""/>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1000"/>
              </a:spcBef>
              <a:spcAft>
                <a:spcPts val="0"/>
              </a:spcAft>
              <a:buClr>
                <a:srgbClr val="EBEBEB">
                  <a:lumMod val="40000"/>
                  <a:lumOff val="60000"/>
                </a:srgbClr>
              </a:buClr>
              <a:buSzPct val="80000"/>
              <a:buFont typeface="Wingdings 3" charset="2"/>
              <a:buChar char=""/>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1000"/>
              </a:spcBef>
              <a:spcAft>
                <a:spcPts val="0"/>
              </a:spcAft>
              <a:buClr>
                <a:srgbClr val="EBEBEB">
                  <a:lumMod val="40000"/>
                  <a:lumOff val="60000"/>
                </a:srgbClr>
              </a:buClr>
              <a:buSzPct val="80000"/>
              <a:buFont typeface="Wingdings 3" charset="2"/>
              <a:buChar char=""/>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107298512"/>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5"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A7F5996B-CADF-AD4A-4F9B-E0D8A8C4FB0F}"/>
              </a:ext>
            </a:extLst>
          </p:cNvPr>
          <p:cNvSpPr>
            <a:spLocks noGrp="1"/>
          </p:cNvSpPr>
          <p:nvPr>
            <p:ph type="title"/>
          </p:nvPr>
        </p:nvSpPr>
        <p:spPr>
          <a:xfrm>
            <a:off x="1103312" y="452718"/>
            <a:ext cx="8947522" cy="1400530"/>
          </a:xfrm>
        </p:spPr>
        <p:txBody>
          <a:bodyPr vert="horz" lIns="91440" tIns="45720" rIns="91440" bIns="45720" rtlCol="0" anchor="ctr">
            <a:normAutofit/>
          </a:bodyPr>
          <a:lstStyle/>
          <a:p>
            <a:r>
              <a:rPr lang="en-US" b="0" i="0" kern="1200">
                <a:solidFill>
                  <a:srgbClr val="FFFFFF"/>
                </a:solidFill>
                <a:latin typeface="+mj-lt"/>
                <a:ea typeface="+mj-ea"/>
                <a:cs typeface="+mj-cs"/>
              </a:rPr>
              <a:t>Statement of Account</a:t>
            </a:r>
          </a:p>
        </p:txBody>
      </p:sp>
      <p:sp>
        <p:nvSpPr>
          <p:cNvPr id="4" name="TextBox 3">
            <a:extLst>
              <a:ext uri="{FF2B5EF4-FFF2-40B4-BE49-F238E27FC236}">
                <a16:creationId xmlns:a16="http://schemas.microsoft.com/office/drawing/2014/main" id="{779803AF-4DF4-9F7F-E2D2-0070CEDB45FB}"/>
              </a:ext>
            </a:extLst>
          </p:cNvPr>
          <p:cNvSpPr txBox="1"/>
          <p:nvPr/>
        </p:nvSpPr>
        <p:spPr>
          <a:xfrm>
            <a:off x="1491271" y="2261396"/>
            <a:ext cx="8946541" cy="4388786"/>
          </a:xfrm>
          <a:prstGeom prst="rect">
            <a:avLst/>
          </a:prstGeom>
        </p:spPr>
        <p:txBody>
          <a:bodyPr vert="horz" lIns="91440" tIns="45720" rIns="91440" bIns="45720" rtlCol="0">
            <a:noAutofit/>
          </a:bodyPr>
          <a:lstStyle/>
          <a:p>
            <a:pPr marL="285750" marR="0" lvl="0" indent="-285750" algn="l" defTabSz="457200" rtl="0" eaLnBrk="1" fontAlgn="auto" latinLnBrk="0" hangingPunct="1">
              <a:lnSpc>
                <a:spcPct val="90000"/>
              </a:lnSpc>
              <a:spcBef>
                <a:spcPts val="1000"/>
              </a:spcBef>
              <a:spcAft>
                <a:spcPts val="0"/>
              </a:spcAft>
              <a:buClr>
                <a:srgbClr val="92D050"/>
              </a:buClr>
              <a:buSzPct val="80000"/>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We are aware there are issues surrounding the requesting of Statements for Employers PAYE/PRSI through ROS</a:t>
            </a:r>
          </a:p>
          <a:p>
            <a:pPr marL="285750" marR="0" lvl="0" indent="-285750" algn="l" defTabSz="457200" rtl="0" eaLnBrk="1" fontAlgn="auto" latinLnBrk="0" hangingPunct="1">
              <a:lnSpc>
                <a:spcPct val="90000"/>
              </a:lnSpc>
              <a:spcBef>
                <a:spcPts val="1000"/>
              </a:spcBef>
              <a:spcAft>
                <a:spcPts val="0"/>
              </a:spcAft>
              <a:buClr>
                <a:srgbClr val="92D050"/>
              </a:buClr>
              <a:buSzPct val="80000"/>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In the interim, if an employer/agent requires a Statement they can send a request through </a:t>
            </a:r>
            <a:r>
              <a:rPr kumimoji="0" lang="en-US" sz="2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myenquires</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detailing the period/s required.</a:t>
            </a:r>
          </a:p>
          <a:p>
            <a:pPr marL="285750" marR="0" lvl="0" indent="-285750" algn="l" defTabSz="457200" rtl="0" eaLnBrk="1" fontAlgn="auto" latinLnBrk="0" hangingPunct="1">
              <a:lnSpc>
                <a:spcPct val="90000"/>
              </a:lnSpc>
              <a:spcBef>
                <a:spcPts val="1000"/>
              </a:spcBef>
              <a:spcAft>
                <a:spcPts val="0"/>
              </a:spcAft>
              <a:buClr>
                <a:srgbClr val="92D050"/>
              </a:buClr>
              <a:buSzPct val="80000"/>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Alternatively, the employer/agent has access to this information on ROS:</a:t>
            </a:r>
          </a:p>
          <a:p>
            <a:pPr marL="742950" marR="0" lvl="1" indent="-285750" algn="l" defTabSz="457200" rtl="0" eaLnBrk="1" fontAlgn="auto" latinLnBrk="0" hangingPunct="1">
              <a:lnSpc>
                <a:spcPct val="90000"/>
              </a:lnSpc>
              <a:spcBef>
                <a:spcPts val="1000"/>
              </a:spcBef>
              <a:spcAft>
                <a:spcPts val="0"/>
              </a:spcAft>
              <a:buClr>
                <a:srgbClr val="92D050"/>
              </a:buClr>
              <a:buSzPct val="80000"/>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ROS homepage (my services tab)</a:t>
            </a:r>
          </a:p>
          <a:p>
            <a:pPr marL="742950" marR="0" lvl="1" indent="-285750" algn="l" defTabSz="457200" rtl="0" eaLnBrk="1" fontAlgn="auto" latinLnBrk="0" hangingPunct="1">
              <a:lnSpc>
                <a:spcPct val="90000"/>
              </a:lnSpc>
              <a:spcBef>
                <a:spcPts val="1000"/>
              </a:spcBef>
              <a:spcAft>
                <a:spcPts val="0"/>
              </a:spcAft>
              <a:buClr>
                <a:srgbClr val="92D050"/>
              </a:buClr>
              <a:buSzPct val="80000"/>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Employer Services</a:t>
            </a:r>
          </a:p>
          <a:p>
            <a:pPr marL="742950" marR="0" lvl="1" indent="-285750" algn="l" defTabSz="457200" rtl="0" eaLnBrk="1" fontAlgn="auto" latinLnBrk="0" hangingPunct="1">
              <a:lnSpc>
                <a:spcPct val="90000"/>
              </a:lnSpc>
              <a:spcBef>
                <a:spcPts val="1000"/>
              </a:spcBef>
              <a:spcAft>
                <a:spcPts val="0"/>
              </a:spcAft>
              <a:buClr>
                <a:srgbClr val="92D050"/>
              </a:buClr>
              <a:buSzPct val="80000"/>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Returns – Statement of Account</a:t>
            </a:r>
          </a:p>
          <a:p>
            <a:pPr marL="742950" marR="0" lvl="1" indent="-285750" algn="l" defTabSz="457200" rtl="0" eaLnBrk="1" fontAlgn="auto" latinLnBrk="0" hangingPunct="1">
              <a:lnSpc>
                <a:spcPct val="90000"/>
              </a:lnSpc>
              <a:spcBef>
                <a:spcPts val="1000"/>
              </a:spcBef>
              <a:spcAft>
                <a:spcPts val="0"/>
              </a:spcAft>
              <a:buClr>
                <a:srgbClr val="92D050"/>
              </a:buClr>
              <a:buSzPct val="80000"/>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Select the relevant year &amp; month</a:t>
            </a:r>
          </a:p>
          <a:p>
            <a:pPr marL="742950" marR="0" lvl="1" indent="-285750" algn="l" defTabSz="457200" rtl="0" eaLnBrk="1" fontAlgn="auto" latinLnBrk="0" hangingPunct="1">
              <a:lnSpc>
                <a:spcPct val="90000"/>
              </a:lnSpc>
              <a:spcBef>
                <a:spcPts val="1000"/>
              </a:spcBef>
              <a:spcAft>
                <a:spcPts val="0"/>
              </a:spcAft>
              <a:buClr>
                <a:srgbClr val="92D050"/>
              </a:buClr>
              <a:buSzPct val="80000"/>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On the left-hand side click on Monthly Return &amp; all transactions are visible</a:t>
            </a:r>
          </a:p>
        </p:txBody>
      </p:sp>
    </p:spTree>
    <p:extLst>
      <p:ext uri="{BB962C8B-B14F-4D97-AF65-F5344CB8AC3E}">
        <p14:creationId xmlns:p14="http://schemas.microsoft.com/office/powerpoint/2010/main" val="2970591936"/>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92B41723-2D97-79DB-0371-F7AB1DEAD76F}"/>
              </a:ext>
            </a:extLst>
          </p:cNvPr>
          <p:cNvPicPr>
            <a:picLocks noGrp="1" noChangeAspect="1"/>
          </p:cNvPicPr>
          <p:nvPr>
            <p:ph idx="1"/>
          </p:nvPr>
        </p:nvPicPr>
        <p:blipFill>
          <a:blip r:embed="rId2"/>
          <a:stretch>
            <a:fillRect/>
          </a:stretch>
        </p:blipFill>
        <p:spPr>
          <a:xfrm>
            <a:off x="819150" y="166301"/>
            <a:ext cx="10515600" cy="1840685"/>
          </a:xfrm>
        </p:spPr>
      </p:pic>
      <p:pic>
        <p:nvPicPr>
          <p:cNvPr id="12" name="Picture 11">
            <a:extLst>
              <a:ext uri="{FF2B5EF4-FFF2-40B4-BE49-F238E27FC236}">
                <a16:creationId xmlns:a16="http://schemas.microsoft.com/office/drawing/2014/main" id="{E26A2D1B-6A1B-C3BE-0CF0-E2F8F17B1EDD}"/>
              </a:ext>
            </a:extLst>
          </p:cNvPr>
          <p:cNvPicPr>
            <a:picLocks noChangeAspect="1"/>
          </p:cNvPicPr>
          <p:nvPr/>
        </p:nvPicPr>
        <p:blipFill>
          <a:blip r:embed="rId3"/>
          <a:stretch>
            <a:fillRect/>
          </a:stretch>
        </p:blipFill>
        <p:spPr>
          <a:xfrm>
            <a:off x="923925" y="2321311"/>
            <a:ext cx="5457825" cy="1840685"/>
          </a:xfrm>
          <a:prstGeom prst="rect">
            <a:avLst/>
          </a:prstGeom>
        </p:spPr>
      </p:pic>
      <p:pic>
        <p:nvPicPr>
          <p:cNvPr id="15" name="Picture 14">
            <a:extLst>
              <a:ext uri="{FF2B5EF4-FFF2-40B4-BE49-F238E27FC236}">
                <a16:creationId xmlns:a16="http://schemas.microsoft.com/office/drawing/2014/main" id="{6A1398B3-4262-2AF4-E9B4-A244A88AF609}"/>
              </a:ext>
            </a:extLst>
          </p:cNvPr>
          <p:cNvPicPr>
            <a:picLocks noChangeAspect="1"/>
          </p:cNvPicPr>
          <p:nvPr/>
        </p:nvPicPr>
        <p:blipFill>
          <a:blip r:embed="rId4"/>
          <a:stretch>
            <a:fillRect/>
          </a:stretch>
        </p:blipFill>
        <p:spPr>
          <a:xfrm>
            <a:off x="819150" y="4617652"/>
            <a:ext cx="10791825" cy="1945073"/>
          </a:xfrm>
          <a:prstGeom prst="rect">
            <a:avLst/>
          </a:prstGeom>
        </p:spPr>
      </p:pic>
    </p:spTree>
    <p:extLst>
      <p:ext uri="{BB962C8B-B14F-4D97-AF65-F5344CB8AC3E}">
        <p14:creationId xmlns:p14="http://schemas.microsoft.com/office/powerpoint/2010/main" val="1269187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EC8D-3643-7D4E-8618-5A6D6AB13560}"/>
              </a:ext>
            </a:extLst>
          </p:cNvPr>
          <p:cNvSpPr>
            <a:spLocks noGrp="1"/>
          </p:cNvSpPr>
          <p:nvPr>
            <p:ph type="title"/>
          </p:nvPr>
        </p:nvSpPr>
        <p:spPr/>
        <p:txBody>
          <a:bodyPr/>
          <a:lstStyle/>
          <a:p>
            <a:r>
              <a:rPr lang="en-IE" dirty="0">
                <a:solidFill>
                  <a:schemeClr val="bg1"/>
                </a:solidFill>
              </a:rPr>
              <a:t>Enhanced Reporting Requirements</a:t>
            </a:r>
          </a:p>
        </p:txBody>
      </p:sp>
      <p:sp>
        <p:nvSpPr>
          <p:cNvPr id="3" name="Content Placeholder 2">
            <a:extLst>
              <a:ext uri="{FF2B5EF4-FFF2-40B4-BE49-F238E27FC236}">
                <a16:creationId xmlns:a16="http://schemas.microsoft.com/office/drawing/2014/main" id="{3D9EA496-2EB2-22AF-D989-2E1AACC58A5F}"/>
              </a:ext>
            </a:extLst>
          </p:cNvPr>
          <p:cNvSpPr>
            <a:spLocks noGrp="1"/>
          </p:cNvSpPr>
          <p:nvPr>
            <p:ph idx="1"/>
          </p:nvPr>
        </p:nvSpPr>
        <p:spPr>
          <a:xfrm>
            <a:off x="1103312" y="1447800"/>
            <a:ext cx="8946541" cy="4800599"/>
          </a:xfrm>
        </p:spPr>
        <p:txBody>
          <a:bodyPr vert="horz" lIns="91440" tIns="45720" rIns="91440" bIns="45720" rtlCol="0" anchor="t">
            <a:normAutofit/>
          </a:bodyPr>
          <a:lstStyle/>
          <a:p>
            <a:pPr marL="342265" indent="-342265"/>
            <a:r>
              <a:rPr lang="en-US" sz="2000" dirty="0">
                <a:solidFill>
                  <a:schemeClr val="bg1"/>
                </a:solidFill>
              </a:rPr>
              <a:t>ERR will leverage existing design principles</a:t>
            </a:r>
            <a:endParaRPr lang="en-US" dirty="0">
              <a:solidFill>
                <a:schemeClr val="bg1"/>
              </a:solidFill>
            </a:endParaRPr>
          </a:p>
          <a:p>
            <a:pPr marL="342265" indent="-342265"/>
            <a:r>
              <a:rPr lang="en-US" sz="2000" dirty="0">
                <a:solidFill>
                  <a:schemeClr val="bg1"/>
                </a:solidFill>
              </a:rPr>
              <a:t>Revenue will provide a facility in ROS to enable employers to:</a:t>
            </a:r>
          </a:p>
          <a:p>
            <a:pPr marL="0" indent="0">
              <a:buNone/>
            </a:pPr>
            <a:r>
              <a:rPr lang="en-US" sz="2000" dirty="0">
                <a:solidFill>
                  <a:schemeClr val="bg1"/>
                </a:solidFill>
              </a:rPr>
              <a:t>          - submit, amend and correct ERR data</a:t>
            </a:r>
          </a:p>
          <a:p>
            <a:pPr marL="0" indent="0">
              <a:buNone/>
            </a:pPr>
            <a:r>
              <a:rPr lang="en-US" sz="2000" dirty="0">
                <a:solidFill>
                  <a:schemeClr val="bg1"/>
                </a:solidFill>
              </a:rPr>
              <a:t>	    - check data at submission level</a:t>
            </a:r>
          </a:p>
          <a:p>
            <a:pPr marL="0" indent="0">
              <a:buNone/>
            </a:pPr>
            <a:r>
              <a:rPr lang="en-US" sz="2000" dirty="0">
                <a:solidFill>
                  <a:schemeClr val="bg1"/>
                </a:solidFill>
              </a:rPr>
              <a:t>This will facilitate employers in submitting this information</a:t>
            </a:r>
          </a:p>
          <a:p>
            <a:pPr marL="342265" indent="-342265"/>
            <a:r>
              <a:rPr lang="en-US" sz="2000" dirty="0">
                <a:solidFill>
                  <a:schemeClr val="bg1"/>
                </a:solidFill>
              </a:rPr>
              <a:t>Revenue will provide facilities to 3</a:t>
            </a:r>
            <a:r>
              <a:rPr lang="en-US" sz="2000" baseline="30000" dirty="0">
                <a:solidFill>
                  <a:schemeClr val="bg1"/>
                </a:solidFill>
              </a:rPr>
              <a:t>rd</a:t>
            </a:r>
            <a:r>
              <a:rPr lang="en-US" sz="2000" dirty="0">
                <a:solidFill>
                  <a:schemeClr val="bg1"/>
                </a:solidFill>
              </a:rPr>
              <a:t> Party software providers to integrate with Revenue systems</a:t>
            </a:r>
            <a:r>
              <a:rPr lang="en-US" dirty="0">
                <a:solidFill>
                  <a:schemeClr val="bg1"/>
                </a:solidFill>
              </a:rPr>
              <a:t>.</a:t>
            </a:r>
          </a:p>
          <a:p>
            <a:pPr marL="342265" indent="-342265"/>
            <a:r>
              <a:rPr lang="en-US" sz="2000" dirty="0">
                <a:solidFill>
                  <a:schemeClr val="bg1"/>
                </a:solidFill>
              </a:rPr>
              <a:t>Functionality for employees to view the employer submissions in myAccount will be available in 2024</a:t>
            </a:r>
          </a:p>
          <a:p>
            <a:pPr marL="0" indent="0">
              <a:buNone/>
            </a:pPr>
            <a:endParaRPr lang="en-US" sz="2000" dirty="0">
              <a:solidFill>
                <a:schemeClr val="bg1"/>
              </a:solidFill>
            </a:endParaRPr>
          </a:p>
          <a:p>
            <a:endParaRPr lang="en-US" dirty="0">
              <a:solidFill>
                <a:schemeClr val="bg1"/>
              </a:solidFill>
            </a:endParaRPr>
          </a:p>
          <a:p>
            <a:endParaRPr lang="en-IE" dirty="0"/>
          </a:p>
        </p:txBody>
      </p:sp>
    </p:spTree>
    <p:extLst>
      <p:ext uri="{BB962C8B-B14F-4D97-AF65-F5344CB8AC3E}">
        <p14:creationId xmlns:p14="http://schemas.microsoft.com/office/powerpoint/2010/main" val="2707453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EC8D-3643-7D4E-8618-5A6D6AB13560}"/>
              </a:ext>
            </a:extLst>
          </p:cNvPr>
          <p:cNvSpPr>
            <a:spLocks noGrp="1"/>
          </p:cNvSpPr>
          <p:nvPr>
            <p:ph type="title"/>
          </p:nvPr>
        </p:nvSpPr>
        <p:spPr>
          <a:xfrm>
            <a:off x="646111" y="452718"/>
            <a:ext cx="9404723" cy="733825"/>
          </a:xfrm>
        </p:spPr>
        <p:txBody>
          <a:bodyPr/>
          <a:lstStyle/>
          <a:p>
            <a:r>
              <a:rPr lang="en-IE" dirty="0">
                <a:solidFill>
                  <a:schemeClr val="bg1"/>
                </a:solidFill>
              </a:rPr>
              <a:t>Enhanced Reporting Requirements</a:t>
            </a:r>
          </a:p>
        </p:txBody>
      </p:sp>
      <p:sp>
        <p:nvSpPr>
          <p:cNvPr id="3" name="Content Placeholder 2">
            <a:extLst>
              <a:ext uri="{FF2B5EF4-FFF2-40B4-BE49-F238E27FC236}">
                <a16:creationId xmlns:a16="http://schemas.microsoft.com/office/drawing/2014/main" id="{3D9EA496-2EB2-22AF-D989-2E1AACC58A5F}"/>
              </a:ext>
            </a:extLst>
          </p:cNvPr>
          <p:cNvSpPr>
            <a:spLocks noGrp="1"/>
          </p:cNvSpPr>
          <p:nvPr>
            <p:ph idx="1"/>
          </p:nvPr>
        </p:nvSpPr>
        <p:spPr>
          <a:xfrm>
            <a:off x="530640" y="1808833"/>
            <a:ext cx="5472831" cy="4365999"/>
          </a:xfrm>
        </p:spPr>
        <p:txBody>
          <a:bodyPr>
            <a:normAutofit lnSpcReduction="10000"/>
          </a:bodyPr>
          <a:lstStyle/>
          <a:p>
            <a:pPr marL="457200" lvl="1" indent="0">
              <a:buNone/>
            </a:pPr>
            <a:endParaRPr lang="en-US" dirty="0">
              <a:solidFill>
                <a:schemeClr val="bg1"/>
              </a:solidFill>
            </a:endParaRPr>
          </a:p>
          <a:p>
            <a:pPr marL="457200" lvl="1" indent="0">
              <a:buNone/>
            </a:pPr>
            <a:r>
              <a:rPr lang="en-US" u="sng" dirty="0">
                <a:solidFill>
                  <a:schemeClr val="bg1"/>
                </a:solidFill>
              </a:rPr>
              <a:t>Travel &amp; Subsistence </a:t>
            </a:r>
            <a:r>
              <a:rPr lang="en-US" sz="1400" dirty="0">
                <a:solidFill>
                  <a:schemeClr val="bg1"/>
                </a:solidFill>
              </a:rPr>
              <a:t>(amount paid for each of the following)</a:t>
            </a:r>
          </a:p>
          <a:p>
            <a:pPr marL="457200" lvl="1" indent="0">
              <a:buNone/>
            </a:pPr>
            <a:endParaRPr lang="en-US" u="sng" dirty="0">
              <a:solidFill>
                <a:schemeClr val="bg1"/>
              </a:solidFill>
            </a:endParaRPr>
          </a:p>
          <a:p>
            <a:pPr lvl="1"/>
            <a:r>
              <a:rPr lang="en-IE" b="0" i="0" dirty="0">
                <a:solidFill>
                  <a:schemeClr val="bg1"/>
                </a:solidFill>
                <a:effectLst/>
              </a:rPr>
              <a:t>Travel Vouched</a:t>
            </a:r>
          </a:p>
          <a:p>
            <a:pPr lvl="1"/>
            <a:r>
              <a:rPr lang="en-IE" b="0" i="0" dirty="0">
                <a:solidFill>
                  <a:srgbClr val="000000"/>
                </a:solidFill>
                <a:effectLst/>
              </a:rPr>
              <a:t>Travel Unvouched</a:t>
            </a:r>
            <a:endParaRPr lang="en-IE" dirty="0">
              <a:solidFill>
                <a:srgbClr val="000000"/>
              </a:solidFill>
            </a:endParaRPr>
          </a:p>
          <a:p>
            <a:pPr lvl="1"/>
            <a:r>
              <a:rPr lang="en-IE" b="0" i="0" dirty="0">
                <a:solidFill>
                  <a:srgbClr val="000000"/>
                </a:solidFill>
                <a:effectLst/>
              </a:rPr>
              <a:t>Subsistence Vouched</a:t>
            </a:r>
          </a:p>
          <a:p>
            <a:pPr lvl="1"/>
            <a:r>
              <a:rPr lang="en-IE" b="0" i="0" dirty="0">
                <a:solidFill>
                  <a:srgbClr val="000000"/>
                </a:solidFill>
                <a:effectLst/>
              </a:rPr>
              <a:t>Subsistence Unvouched</a:t>
            </a:r>
          </a:p>
          <a:p>
            <a:pPr lvl="1"/>
            <a:r>
              <a:rPr lang="en-IE" b="0" i="0" dirty="0">
                <a:solidFill>
                  <a:srgbClr val="000000"/>
                </a:solidFill>
                <a:effectLst/>
              </a:rPr>
              <a:t>Site Based Employees (includes Country Money)</a:t>
            </a:r>
          </a:p>
          <a:p>
            <a:pPr lvl="1"/>
            <a:r>
              <a:rPr lang="en-IE" b="0" i="0" dirty="0">
                <a:solidFill>
                  <a:srgbClr val="000000"/>
                </a:solidFill>
                <a:effectLst/>
              </a:rPr>
              <a:t>Emergency Travel</a:t>
            </a:r>
          </a:p>
          <a:p>
            <a:pPr lvl="1"/>
            <a:r>
              <a:rPr lang="en-IE" b="0" i="0" dirty="0">
                <a:solidFill>
                  <a:srgbClr val="000000"/>
                </a:solidFill>
                <a:effectLst/>
              </a:rPr>
              <a:t>Eating on Site</a:t>
            </a:r>
            <a:endParaRPr lang="en-US" dirty="0">
              <a:solidFill>
                <a:schemeClr val="bg1"/>
              </a:solidFill>
            </a:endParaRPr>
          </a:p>
          <a:p>
            <a:endParaRPr lang="en-IE" dirty="0"/>
          </a:p>
        </p:txBody>
      </p:sp>
      <p:sp>
        <p:nvSpPr>
          <p:cNvPr id="4" name="Title 1">
            <a:extLst>
              <a:ext uri="{FF2B5EF4-FFF2-40B4-BE49-F238E27FC236}">
                <a16:creationId xmlns:a16="http://schemas.microsoft.com/office/drawing/2014/main" id="{9B046863-AD6D-760B-3E65-EA40EDFF859C}"/>
              </a:ext>
            </a:extLst>
          </p:cNvPr>
          <p:cNvSpPr txBox="1">
            <a:spLocks/>
          </p:cNvSpPr>
          <p:nvPr/>
        </p:nvSpPr>
        <p:spPr>
          <a:xfrm>
            <a:off x="646111" y="1427976"/>
            <a:ext cx="9404723" cy="733825"/>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IE" sz="2000" dirty="0">
              <a:solidFill>
                <a:schemeClr val="bg1"/>
              </a:solidFill>
            </a:endParaRPr>
          </a:p>
        </p:txBody>
      </p:sp>
      <p:sp>
        <p:nvSpPr>
          <p:cNvPr id="6" name="TextBox 5">
            <a:extLst>
              <a:ext uri="{FF2B5EF4-FFF2-40B4-BE49-F238E27FC236}">
                <a16:creationId xmlns:a16="http://schemas.microsoft.com/office/drawing/2014/main" id="{6A49ACD6-8B28-E430-C256-C18895052C9C}"/>
              </a:ext>
            </a:extLst>
          </p:cNvPr>
          <p:cNvSpPr txBox="1"/>
          <p:nvPr/>
        </p:nvSpPr>
        <p:spPr>
          <a:xfrm>
            <a:off x="646110" y="1313022"/>
            <a:ext cx="9096603" cy="369332"/>
          </a:xfrm>
          <a:prstGeom prst="rect">
            <a:avLst/>
          </a:prstGeom>
          <a:noFill/>
        </p:spPr>
        <p:txBody>
          <a:bodyPr wrap="square">
            <a:spAutoFit/>
          </a:bodyPr>
          <a:lstStyle/>
          <a:p>
            <a:pPr marL="457200" lvl="1" indent="0" algn="ctr">
              <a:buNone/>
            </a:pPr>
            <a:r>
              <a:rPr lang="en-US" dirty="0">
                <a:solidFill>
                  <a:schemeClr val="bg1"/>
                </a:solidFill>
              </a:rPr>
              <a:t>Expenses and Benefits to be reported from 1 January 2024</a:t>
            </a:r>
          </a:p>
        </p:txBody>
      </p:sp>
      <p:sp>
        <p:nvSpPr>
          <p:cNvPr id="7" name="Content Placeholder 2">
            <a:extLst>
              <a:ext uri="{FF2B5EF4-FFF2-40B4-BE49-F238E27FC236}">
                <a16:creationId xmlns:a16="http://schemas.microsoft.com/office/drawing/2014/main" id="{99E1518F-BC7E-B3E8-C372-62256792F56A}"/>
              </a:ext>
            </a:extLst>
          </p:cNvPr>
          <p:cNvSpPr txBox="1">
            <a:spLocks/>
          </p:cNvSpPr>
          <p:nvPr/>
        </p:nvSpPr>
        <p:spPr>
          <a:xfrm>
            <a:off x="5806077" y="2180312"/>
            <a:ext cx="4360228" cy="419548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457200" lvl="1" indent="0">
              <a:buFont typeface="Wingdings 3" charset="2"/>
              <a:buNone/>
            </a:pPr>
            <a:r>
              <a:rPr lang="en-US" sz="2000" u="sng" dirty="0">
                <a:solidFill>
                  <a:schemeClr val="bg1"/>
                </a:solidFill>
              </a:rPr>
              <a:t>Small benefits – vouchers</a:t>
            </a:r>
            <a:r>
              <a:rPr lang="en-US" sz="1200" u="sng" dirty="0">
                <a:solidFill>
                  <a:schemeClr val="bg1"/>
                </a:solidFill>
              </a:rPr>
              <a:t> </a:t>
            </a:r>
          </a:p>
          <a:p>
            <a:pPr marL="457200" lvl="1" indent="0">
              <a:buFont typeface="Wingdings 3" charset="2"/>
              <a:buNone/>
            </a:pPr>
            <a:r>
              <a:rPr lang="en-US" sz="2000" dirty="0">
                <a:solidFill>
                  <a:schemeClr val="bg1"/>
                </a:solidFill>
              </a:rPr>
              <a:t>Amount paid</a:t>
            </a:r>
          </a:p>
          <a:p>
            <a:pPr marL="457200" lvl="1" indent="0">
              <a:buFont typeface="Wingdings 3" charset="2"/>
              <a:buNone/>
            </a:pPr>
            <a:r>
              <a:rPr lang="en-US" sz="1200" dirty="0">
                <a:solidFill>
                  <a:schemeClr val="bg1"/>
                </a:solidFill>
              </a:rPr>
              <a:t>(max 2 benefits cannot exceed €1,000)</a:t>
            </a:r>
          </a:p>
          <a:p>
            <a:pPr marL="457200" lvl="1" indent="0">
              <a:buFont typeface="Wingdings 3" charset="2"/>
              <a:buNone/>
            </a:pPr>
            <a:endParaRPr lang="en-US" sz="2000" dirty="0">
              <a:solidFill>
                <a:schemeClr val="bg1"/>
              </a:solidFill>
            </a:endParaRPr>
          </a:p>
          <a:p>
            <a:pPr marL="457200" lvl="1" indent="0">
              <a:buFont typeface="Wingdings 3" charset="2"/>
              <a:buNone/>
            </a:pPr>
            <a:r>
              <a:rPr lang="en-IE" sz="2000" u="sng" dirty="0">
                <a:solidFill>
                  <a:schemeClr val="bg1"/>
                </a:solidFill>
              </a:rPr>
              <a:t>Remote working relief</a:t>
            </a:r>
          </a:p>
          <a:p>
            <a:pPr marL="457200" lvl="1" indent="0">
              <a:buFont typeface="Wingdings 3" charset="2"/>
              <a:buNone/>
            </a:pPr>
            <a:r>
              <a:rPr lang="en-IE" sz="2000" dirty="0">
                <a:solidFill>
                  <a:schemeClr val="bg1"/>
                </a:solidFill>
              </a:rPr>
              <a:t>- Number of days</a:t>
            </a:r>
          </a:p>
          <a:p>
            <a:pPr marL="457188" lvl="1" indent="0">
              <a:buFont typeface="Wingdings 3" charset="2"/>
              <a:buNone/>
            </a:pPr>
            <a:r>
              <a:rPr lang="en-IE" sz="2000" dirty="0">
                <a:solidFill>
                  <a:schemeClr val="bg1"/>
                </a:solidFill>
              </a:rPr>
              <a:t>- Amount paid</a:t>
            </a:r>
            <a:endParaRPr lang="en-US" sz="2000" dirty="0">
              <a:solidFill>
                <a:schemeClr val="bg1"/>
              </a:solidFill>
            </a:endParaRPr>
          </a:p>
          <a:p>
            <a:endParaRPr lang="en-IE" dirty="0"/>
          </a:p>
        </p:txBody>
      </p:sp>
    </p:spTree>
    <p:extLst>
      <p:ext uri="{BB962C8B-B14F-4D97-AF65-F5344CB8AC3E}">
        <p14:creationId xmlns:p14="http://schemas.microsoft.com/office/powerpoint/2010/main" val="3007660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EC8D-3643-7D4E-8618-5A6D6AB13560}"/>
              </a:ext>
            </a:extLst>
          </p:cNvPr>
          <p:cNvSpPr>
            <a:spLocks noGrp="1"/>
          </p:cNvSpPr>
          <p:nvPr>
            <p:ph type="title"/>
          </p:nvPr>
        </p:nvSpPr>
        <p:spPr>
          <a:xfrm>
            <a:off x="646111" y="452718"/>
            <a:ext cx="9404723" cy="881132"/>
          </a:xfrm>
        </p:spPr>
        <p:txBody>
          <a:bodyPr/>
          <a:lstStyle/>
          <a:p>
            <a:r>
              <a:rPr lang="en-IE" dirty="0">
                <a:solidFill>
                  <a:schemeClr val="bg1"/>
                </a:solidFill>
              </a:rPr>
              <a:t>Enhanced Reporting Requirements</a:t>
            </a:r>
          </a:p>
        </p:txBody>
      </p:sp>
      <p:sp>
        <p:nvSpPr>
          <p:cNvPr id="3" name="Content Placeholder 2">
            <a:extLst>
              <a:ext uri="{FF2B5EF4-FFF2-40B4-BE49-F238E27FC236}">
                <a16:creationId xmlns:a16="http://schemas.microsoft.com/office/drawing/2014/main" id="{3D9EA496-2EB2-22AF-D989-2E1AACC58A5F}"/>
              </a:ext>
            </a:extLst>
          </p:cNvPr>
          <p:cNvSpPr>
            <a:spLocks noGrp="1"/>
          </p:cNvSpPr>
          <p:nvPr>
            <p:ph idx="1"/>
          </p:nvPr>
        </p:nvSpPr>
        <p:spPr>
          <a:xfrm>
            <a:off x="875201" y="2455589"/>
            <a:ext cx="8946541" cy="4195481"/>
          </a:xfrm>
        </p:spPr>
        <p:txBody>
          <a:bodyPr>
            <a:normAutofit/>
          </a:bodyPr>
          <a:lstStyle/>
          <a:p>
            <a:r>
              <a:rPr lang="en-IE" dirty="0">
                <a:solidFill>
                  <a:schemeClr val="bg1"/>
                </a:solidFill>
              </a:rPr>
              <a:t>Only incurred expenses will be reported.  The use of company credit cards or prepaid cards are not currently in the scope of ERR as it does not involve a payment in regard to T&amp;S to the employee by their employer.</a:t>
            </a:r>
          </a:p>
          <a:p>
            <a:r>
              <a:rPr lang="en-IE" dirty="0">
                <a:solidFill>
                  <a:schemeClr val="bg1"/>
                </a:solidFill>
              </a:rPr>
              <a:t>No reporting will be required outside of the definition of an employee or director as set out in legislation for payments made to people who are neither.  </a:t>
            </a:r>
          </a:p>
          <a:p>
            <a:r>
              <a:rPr lang="en-IE" dirty="0">
                <a:solidFill>
                  <a:schemeClr val="bg1"/>
                </a:solidFill>
              </a:rPr>
              <a:t>Fuel cards, toll tags, car insurance and motor tax if paid directly by the employer are not within the scope of reporting as no payment has been made to the employees or directors.</a:t>
            </a:r>
          </a:p>
          <a:p>
            <a:pPr marL="0" indent="0">
              <a:buNone/>
            </a:pPr>
            <a:endParaRPr lang="en-IE" dirty="0">
              <a:solidFill>
                <a:schemeClr val="bg1"/>
              </a:solidFill>
            </a:endParaRPr>
          </a:p>
          <a:p>
            <a:endParaRPr lang="en-IE" dirty="0">
              <a:solidFill>
                <a:schemeClr val="bg1"/>
              </a:solidFill>
            </a:endParaRPr>
          </a:p>
        </p:txBody>
      </p:sp>
      <p:sp>
        <p:nvSpPr>
          <p:cNvPr id="4" name="Title 1">
            <a:extLst>
              <a:ext uri="{FF2B5EF4-FFF2-40B4-BE49-F238E27FC236}">
                <a16:creationId xmlns:a16="http://schemas.microsoft.com/office/drawing/2014/main" id="{478C7833-B997-267C-04C5-2F7BC7450555}"/>
              </a:ext>
            </a:extLst>
          </p:cNvPr>
          <p:cNvSpPr txBox="1">
            <a:spLocks/>
          </p:cNvSpPr>
          <p:nvPr/>
        </p:nvSpPr>
        <p:spPr>
          <a:xfrm>
            <a:off x="646109" y="1777305"/>
            <a:ext cx="9404723" cy="377113"/>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E" sz="2000" dirty="0">
                <a:solidFill>
                  <a:schemeClr val="bg1"/>
                </a:solidFill>
              </a:rPr>
              <a:t>Frequently asked questions</a:t>
            </a:r>
          </a:p>
        </p:txBody>
      </p:sp>
    </p:spTree>
    <p:extLst>
      <p:ext uri="{BB962C8B-B14F-4D97-AF65-F5344CB8AC3E}">
        <p14:creationId xmlns:p14="http://schemas.microsoft.com/office/powerpoint/2010/main" val="1667282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EC8D-3643-7D4E-8618-5A6D6AB13560}"/>
              </a:ext>
            </a:extLst>
          </p:cNvPr>
          <p:cNvSpPr>
            <a:spLocks noGrp="1"/>
          </p:cNvSpPr>
          <p:nvPr>
            <p:ph type="title"/>
          </p:nvPr>
        </p:nvSpPr>
        <p:spPr>
          <a:xfrm>
            <a:off x="646111" y="452718"/>
            <a:ext cx="9404723" cy="788853"/>
          </a:xfrm>
        </p:spPr>
        <p:txBody>
          <a:bodyPr/>
          <a:lstStyle/>
          <a:p>
            <a:r>
              <a:rPr lang="en-IE" dirty="0">
                <a:solidFill>
                  <a:schemeClr val="bg1"/>
                </a:solidFill>
              </a:rPr>
              <a:t>Enhanced Reporting Requirements</a:t>
            </a:r>
          </a:p>
        </p:txBody>
      </p:sp>
      <p:sp>
        <p:nvSpPr>
          <p:cNvPr id="3" name="Content Placeholder 2">
            <a:extLst>
              <a:ext uri="{FF2B5EF4-FFF2-40B4-BE49-F238E27FC236}">
                <a16:creationId xmlns:a16="http://schemas.microsoft.com/office/drawing/2014/main" id="{3D9EA496-2EB2-22AF-D989-2E1AACC58A5F}"/>
              </a:ext>
            </a:extLst>
          </p:cNvPr>
          <p:cNvSpPr>
            <a:spLocks noGrp="1"/>
          </p:cNvSpPr>
          <p:nvPr>
            <p:ph idx="1"/>
          </p:nvPr>
        </p:nvSpPr>
        <p:spPr>
          <a:xfrm>
            <a:off x="1191396" y="2385969"/>
            <a:ext cx="8946541" cy="4195481"/>
          </a:xfrm>
        </p:spPr>
        <p:txBody>
          <a:bodyPr>
            <a:normAutofit/>
          </a:bodyPr>
          <a:lstStyle/>
          <a:p>
            <a:r>
              <a:rPr lang="en-IE" dirty="0">
                <a:solidFill>
                  <a:schemeClr val="bg1"/>
                </a:solidFill>
              </a:rPr>
              <a:t>Country money is included in Travel and Subsistence under site based employees.</a:t>
            </a:r>
          </a:p>
          <a:p>
            <a:r>
              <a:rPr lang="en-IE" dirty="0">
                <a:solidFill>
                  <a:schemeClr val="bg1"/>
                </a:solidFill>
              </a:rPr>
              <a:t>There will be no requirement at present for the reporting of kilometres travelled for reporting of Travel.</a:t>
            </a:r>
          </a:p>
          <a:p>
            <a:r>
              <a:rPr lang="en-IE" dirty="0">
                <a:solidFill>
                  <a:schemeClr val="bg1"/>
                </a:solidFill>
              </a:rPr>
              <a:t>Any payment made which exceeds the thresholds will be subject to the normal rules for taxable payments.</a:t>
            </a:r>
          </a:p>
        </p:txBody>
      </p:sp>
      <p:sp>
        <p:nvSpPr>
          <p:cNvPr id="4" name="Title 1">
            <a:extLst>
              <a:ext uri="{FF2B5EF4-FFF2-40B4-BE49-F238E27FC236}">
                <a16:creationId xmlns:a16="http://schemas.microsoft.com/office/drawing/2014/main" id="{6357B06B-F335-1E4D-01AA-1D61DA40B869}"/>
              </a:ext>
            </a:extLst>
          </p:cNvPr>
          <p:cNvSpPr txBox="1">
            <a:spLocks/>
          </p:cNvSpPr>
          <p:nvPr/>
        </p:nvSpPr>
        <p:spPr>
          <a:xfrm>
            <a:off x="646111" y="1625213"/>
            <a:ext cx="9404723" cy="377113"/>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E" sz="2000" dirty="0">
                <a:solidFill>
                  <a:schemeClr val="bg1"/>
                </a:solidFill>
              </a:rPr>
              <a:t>Frequently asked questions</a:t>
            </a:r>
          </a:p>
        </p:txBody>
      </p:sp>
    </p:spTree>
    <p:extLst>
      <p:ext uri="{BB962C8B-B14F-4D97-AF65-F5344CB8AC3E}">
        <p14:creationId xmlns:p14="http://schemas.microsoft.com/office/powerpoint/2010/main" val="839410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EC8D-3643-7D4E-8618-5A6D6AB13560}"/>
              </a:ext>
            </a:extLst>
          </p:cNvPr>
          <p:cNvSpPr>
            <a:spLocks noGrp="1"/>
          </p:cNvSpPr>
          <p:nvPr>
            <p:ph type="title"/>
          </p:nvPr>
        </p:nvSpPr>
        <p:spPr>
          <a:xfrm>
            <a:off x="646111" y="452718"/>
            <a:ext cx="9404723" cy="830798"/>
          </a:xfrm>
        </p:spPr>
        <p:txBody>
          <a:bodyPr/>
          <a:lstStyle/>
          <a:p>
            <a:r>
              <a:rPr lang="en-IE" dirty="0">
                <a:solidFill>
                  <a:schemeClr val="bg1"/>
                </a:solidFill>
              </a:rPr>
              <a:t>Enhanced Reporting Requirements</a:t>
            </a:r>
          </a:p>
        </p:txBody>
      </p:sp>
      <p:sp>
        <p:nvSpPr>
          <p:cNvPr id="3" name="Content Placeholder 2">
            <a:extLst>
              <a:ext uri="{FF2B5EF4-FFF2-40B4-BE49-F238E27FC236}">
                <a16:creationId xmlns:a16="http://schemas.microsoft.com/office/drawing/2014/main" id="{3D9EA496-2EB2-22AF-D989-2E1AACC58A5F}"/>
              </a:ext>
            </a:extLst>
          </p:cNvPr>
          <p:cNvSpPr>
            <a:spLocks noGrp="1"/>
          </p:cNvSpPr>
          <p:nvPr>
            <p:ph idx="1"/>
          </p:nvPr>
        </p:nvSpPr>
        <p:spPr>
          <a:xfrm>
            <a:off x="6535024" y="2052918"/>
            <a:ext cx="4685426" cy="4195481"/>
          </a:xfrm>
        </p:spPr>
        <p:txBody>
          <a:bodyPr>
            <a:normAutofit/>
          </a:bodyPr>
          <a:lstStyle/>
          <a:p>
            <a:pPr marL="0" indent="0">
              <a:buNone/>
            </a:pPr>
            <a:r>
              <a:rPr lang="en-US" sz="1800" dirty="0">
                <a:solidFill>
                  <a:schemeClr val="bg1"/>
                </a:solidFill>
              </a:rPr>
              <a:t>Copy of notice issued in March 2023 for engagement from Software Providers to attend service user group (SUG) meetings to discuss this reporting requirement.</a:t>
            </a:r>
          </a:p>
          <a:p>
            <a:pPr marL="0" indent="0">
              <a:buNone/>
            </a:pPr>
            <a:r>
              <a:rPr lang="en-US" sz="1800" dirty="0">
                <a:solidFill>
                  <a:schemeClr val="bg1"/>
                </a:solidFill>
              </a:rPr>
              <a:t>We are urging employers to contact their software providers and advise them to engage with Revenue as soon as possible.  </a:t>
            </a:r>
          </a:p>
          <a:p>
            <a:pPr marL="0" indent="0">
              <a:buNone/>
            </a:pPr>
            <a:r>
              <a:rPr lang="en-US" sz="1800" dirty="0">
                <a:solidFill>
                  <a:schemeClr val="bg1"/>
                </a:solidFill>
              </a:rPr>
              <a:t>For anyone wishing to attend these meeting they should send their request to </a:t>
            </a:r>
            <a:r>
              <a:rPr lang="en-US" sz="1800" dirty="0">
                <a:solidFill>
                  <a:schemeClr val="bg1"/>
                </a:solidFill>
                <a:hlinkClick r:id="rId2"/>
              </a:rPr>
              <a:t>pims@revenue.ie</a:t>
            </a:r>
            <a:r>
              <a:rPr lang="en-US" sz="1800" dirty="0">
                <a:solidFill>
                  <a:schemeClr val="bg1"/>
                </a:solidFill>
              </a:rPr>
              <a:t> 	</a:t>
            </a:r>
          </a:p>
          <a:p>
            <a:pPr marL="0" indent="0">
              <a:buNone/>
            </a:pPr>
            <a:endParaRPr lang="en-US" sz="2000" dirty="0">
              <a:solidFill>
                <a:schemeClr val="bg1"/>
              </a:solidFill>
            </a:endParaRPr>
          </a:p>
        </p:txBody>
      </p:sp>
      <p:pic>
        <p:nvPicPr>
          <p:cNvPr id="5" name="Picture 4">
            <a:extLst>
              <a:ext uri="{FF2B5EF4-FFF2-40B4-BE49-F238E27FC236}">
                <a16:creationId xmlns:a16="http://schemas.microsoft.com/office/drawing/2014/main" id="{B48A672D-B54B-6E50-8BC0-178182010EE6}"/>
              </a:ext>
            </a:extLst>
          </p:cNvPr>
          <p:cNvPicPr>
            <a:picLocks noChangeAspect="1"/>
          </p:cNvPicPr>
          <p:nvPr/>
        </p:nvPicPr>
        <p:blipFill>
          <a:blip r:embed="rId3"/>
          <a:stretch>
            <a:fillRect/>
          </a:stretch>
        </p:blipFill>
        <p:spPr>
          <a:xfrm>
            <a:off x="646111" y="1169333"/>
            <a:ext cx="5353050" cy="5317192"/>
          </a:xfrm>
          <a:prstGeom prst="rect">
            <a:avLst/>
          </a:prstGeom>
        </p:spPr>
      </p:pic>
    </p:spTree>
    <p:extLst>
      <p:ext uri="{BB962C8B-B14F-4D97-AF65-F5344CB8AC3E}">
        <p14:creationId xmlns:p14="http://schemas.microsoft.com/office/powerpoint/2010/main" val="3575499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EC8D-3643-7D4E-8618-5A6D6AB13560}"/>
              </a:ext>
            </a:extLst>
          </p:cNvPr>
          <p:cNvSpPr>
            <a:spLocks noGrp="1"/>
          </p:cNvSpPr>
          <p:nvPr>
            <p:ph type="title"/>
          </p:nvPr>
        </p:nvSpPr>
        <p:spPr/>
        <p:txBody>
          <a:bodyPr/>
          <a:lstStyle/>
          <a:p>
            <a:r>
              <a:rPr lang="en-IE" dirty="0">
                <a:solidFill>
                  <a:schemeClr val="bg1"/>
                </a:solidFill>
              </a:rPr>
              <a:t>Enhanced Reporting Requirements</a:t>
            </a:r>
          </a:p>
        </p:txBody>
      </p:sp>
      <p:sp>
        <p:nvSpPr>
          <p:cNvPr id="3" name="Content Placeholder 2">
            <a:extLst>
              <a:ext uri="{FF2B5EF4-FFF2-40B4-BE49-F238E27FC236}">
                <a16:creationId xmlns:a16="http://schemas.microsoft.com/office/drawing/2014/main" id="{3D9EA496-2EB2-22AF-D989-2E1AACC58A5F}"/>
              </a:ext>
            </a:extLst>
          </p:cNvPr>
          <p:cNvSpPr>
            <a:spLocks noGrp="1"/>
          </p:cNvSpPr>
          <p:nvPr>
            <p:ph idx="1"/>
          </p:nvPr>
        </p:nvSpPr>
        <p:spPr>
          <a:xfrm>
            <a:off x="1104293" y="1557967"/>
            <a:ext cx="8946541" cy="4195481"/>
          </a:xfrm>
        </p:spPr>
        <p:txBody>
          <a:bodyPr>
            <a:normAutofit/>
          </a:bodyPr>
          <a:lstStyle/>
          <a:p>
            <a:pPr marL="0" indent="0">
              <a:buNone/>
            </a:pPr>
            <a:r>
              <a:rPr lang="en-US" u="sng" dirty="0">
                <a:solidFill>
                  <a:srgbClr val="262626"/>
                </a:solidFill>
              </a:rPr>
              <a:t>What's happening now:</a:t>
            </a:r>
          </a:p>
          <a:p>
            <a:pPr marL="0" indent="0">
              <a:buNone/>
            </a:pPr>
            <a:endParaRPr lang="en-US" u="sng" dirty="0">
              <a:solidFill>
                <a:srgbClr val="262626"/>
              </a:solidFill>
            </a:endParaRPr>
          </a:p>
          <a:p>
            <a:pPr marL="342265" indent="-342265"/>
            <a:r>
              <a:rPr lang="en-US" dirty="0">
                <a:solidFill>
                  <a:schemeClr val="bg1"/>
                </a:solidFill>
              </a:rPr>
              <a:t>Revenue systems – ongoing analysis and development</a:t>
            </a:r>
          </a:p>
          <a:p>
            <a:pPr marL="342265" indent="-342265"/>
            <a:r>
              <a:rPr lang="en-US" dirty="0">
                <a:solidFill>
                  <a:schemeClr val="bg1"/>
                </a:solidFill>
              </a:rPr>
              <a:t>Extensive engagement has commenced with the relevant stakeholders below to ensure seamless integration with Revenue IT Systems:</a:t>
            </a:r>
          </a:p>
          <a:p>
            <a:pPr marL="457200" indent="-457200">
              <a:buFont typeface="Wingdings"/>
              <a:buChar char="§"/>
            </a:pPr>
            <a:r>
              <a:rPr lang="en-US" dirty="0">
                <a:solidFill>
                  <a:schemeClr val="bg1"/>
                </a:solidFill>
              </a:rPr>
              <a:t> 	Software providers</a:t>
            </a:r>
          </a:p>
          <a:p>
            <a:pPr marL="457200" indent="-457200">
              <a:buFont typeface="Wingdings"/>
              <a:buChar char="§"/>
            </a:pPr>
            <a:r>
              <a:rPr lang="en-US" dirty="0">
                <a:solidFill>
                  <a:schemeClr val="bg1"/>
                </a:solidFill>
              </a:rPr>
              <a:t>	Employers and tax agents</a:t>
            </a:r>
          </a:p>
          <a:p>
            <a:pPr marL="457200" indent="-457200">
              <a:buFont typeface="Wingdings"/>
              <a:buChar char="§"/>
            </a:pPr>
            <a:r>
              <a:rPr lang="en-US" dirty="0">
                <a:solidFill>
                  <a:schemeClr val="bg1"/>
                </a:solidFill>
              </a:rPr>
              <a:t>	Representative bodies</a:t>
            </a:r>
          </a:p>
          <a:p>
            <a:pPr marL="0" indent="0">
              <a:buNone/>
            </a:pPr>
            <a:endParaRPr lang="en-US" dirty="0"/>
          </a:p>
          <a:p>
            <a:endParaRPr lang="en-IE" dirty="0"/>
          </a:p>
        </p:txBody>
      </p:sp>
    </p:spTree>
    <p:extLst>
      <p:ext uri="{BB962C8B-B14F-4D97-AF65-F5344CB8AC3E}">
        <p14:creationId xmlns:p14="http://schemas.microsoft.com/office/powerpoint/2010/main" val="16131242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29cd52af9b640b690e3347aa75f97a9 xmlns="184185d0-04c6-4ef5-ba23-3d0ec5a17fb8">
      <Terms xmlns="http://schemas.microsoft.com/office/infopath/2007/PartnerControls"/>
    </l29cd52af9b640b690e3347aa75f97a9>
    <ade64af1c6a24cfdbe8da7f962b31d74 xmlns="184185d0-04c6-4ef5-ba23-3d0ec5a17fb8">
      <Terms xmlns="http://schemas.microsoft.com/office/infopath/2007/PartnerControls"/>
    </ade64af1c6a24cfdbe8da7f962b31d74>
    <e62af2f156934d1aab35222180c5fbb1 xmlns="184185d0-04c6-4ef5-ba23-3d0ec5a17fb8">
      <Terms xmlns="http://schemas.microsoft.com/office/infopath/2007/PartnerControls">
        <TermInfo xmlns="http://schemas.microsoft.com/office/infopath/2007/PartnerControls">
          <TermName xmlns="http://schemas.microsoft.com/office/infopath/2007/PartnerControls">Project Site</TermName>
          <TermId xmlns="http://schemas.microsoft.com/office/infopath/2007/PartnerControls">7b0ab4a9-6be8-4c6c-983c-945fdef69f95</TermId>
        </TermInfo>
      </Terms>
    </e62af2f156934d1aab35222180c5fbb1>
    <nb82aa7489a64919aab5fd247ffa0d1e xmlns="184185d0-04c6-4ef5-ba23-3d0ec5a17fb8">
      <Terms xmlns="http://schemas.microsoft.com/office/infopath/2007/PartnerControls">
        <TermInfo xmlns="http://schemas.microsoft.com/office/infopath/2007/PartnerControls">
          <TermName xmlns="http://schemas.microsoft.com/office/infopath/2007/PartnerControls">Enhanced Reporting Requirements</TermName>
          <TermId xmlns="http://schemas.microsoft.com/office/infopath/2007/PartnerControls">b99d9e68-488f-45bf-a303-a86e26269b90</TermId>
        </TermInfo>
      </Terms>
    </nb82aa7489a64919aab5fd247ffa0d1e>
    <f62107d924a7469492625f91956e46a6 xmlns="184185d0-04c6-4ef5-ba23-3d0ec5a17fb8">
      <Terms xmlns="http://schemas.microsoft.com/office/infopath/2007/PartnerControls">
        <TermInfo xmlns="http://schemas.microsoft.com/office/infopath/2007/PartnerControls">
          <TermName xmlns="http://schemas.microsoft.com/office/infopath/2007/PartnerControls">Business</TermName>
          <TermId xmlns="http://schemas.microsoft.com/office/infopath/2007/PartnerControls">556aca6d-2b7e-4f4c-9353-74400bd07dda</TermId>
        </TermInfo>
      </Terms>
    </f62107d924a7469492625f91956e46a6>
    <e9be08524f454d8b979862330e952271 xmlns="184185d0-04c6-4ef5-ba23-3d0ec5a17fb8">
      <Terms xmlns="http://schemas.microsoft.com/office/infopath/2007/PartnerControls"/>
    </e9be08524f454d8b979862330e952271>
    <TaxCatchAll xmlns="184185d0-04c6-4ef5-ba23-3d0ec5a17fb8">
      <Value>97</Value>
      <Value>61</Value>
      <Value>1</Value>
    </TaxCatchAll>
  </documentManagement>
</p:properties>
</file>

<file path=customXml/item3.xml><?xml version="1.0" encoding="utf-8"?>
<ct:contentTypeSchema xmlns:ct="http://schemas.microsoft.com/office/2006/metadata/contentType" xmlns:ma="http://schemas.microsoft.com/office/2006/metadata/properties/metaAttributes" ct:_="" ma:_="" ma:contentTypeName="PowerPoint presentation" ma:contentTypeID="0x010100852E11B2A94E4937B655CB4FCD918453005FA75F085205413EA3615870986D0617003809BD6259EF0F40ADD5D7AB74FBAFA1" ma:contentTypeVersion="79" ma:contentTypeDescription="" ma:contentTypeScope="" ma:versionID="4db2cbdc642e50ed7ffaa7d416e585ee">
  <xsd:schema xmlns:xsd="http://www.w3.org/2001/XMLSchema" xmlns:xs="http://www.w3.org/2001/XMLSchema" xmlns:p="http://schemas.microsoft.com/office/2006/metadata/properties" xmlns:ns2="184185d0-04c6-4ef5-ba23-3d0ec5a17fb8" targetNamespace="http://schemas.microsoft.com/office/2006/metadata/properties" ma:root="true" ma:fieldsID="1b82c8c93133459db276f7b5868f5464" ns2:_="">
    <xsd:import namespace="184185d0-04c6-4ef5-ba23-3d0ec5a17fb8"/>
    <xsd:element name="properties">
      <xsd:complexType>
        <xsd:sequence>
          <xsd:element name="documentManagement">
            <xsd:complexType>
              <xsd:all>
                <xsd:element ref="ns2:e9be08524f454d8b979862330e952271" minOccurs="0"/>
                <xsd:element ref="ns2:TaxCatchAll" minOccurs="0"/>
                <xsd:element ref="ns2:TaxCatchAllLabel" minOccurs="0"/>
                <xsd:element ref="ns2:l29cd52af9b640b690e3347aa75f97a9" minOccurs="0"/>
                <xsd:element ref="ns2:ade64af1c6a24cfdbe8da7f962b31d74" minOccurs="0"/>
                <xsd:element ref="ns2:e62af2f156934d1aab35222180c5fbb1" minOccurs="0"/>
                <xsd:element ref="ns2:nb82aa7489a64919aab5fd247ffa0d1e" minOccurs="0"/>
                <xsd:element ref="ns2:f62107d924a7469492625f91956e46a6"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4185d0-04c6-4ef5-ba23-3d0ec5a17fb8" elementFormDefault="qualified">
    <xsd:import namespace="http://schemas.microsoft.com/office/2006/documentManagement/types"/>
    <xsd:import namespace="http://schemas.microsoft.com/office/infopath/2007/PartnerControls"/>
    <xsd:element name="e9be08524f454d8b979862330e952271" ma:index="8" nillable="true" ma:taxonomy="true" ma:internalName="e9be08524f454d8b979862330e952271" ma:taxonomyFieldName="nascDivision" ma:displayName="Division" ma:fieldId="{e9be0852-4f45-4d8b-9798-62330e952271}" ma:sspId="466d30fb-96d2-4a15-b6ad-75cede2d080a" ma:termSetId="9be7066c-d2d4-4f32-809f-3439c8c34a36"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211bf5b3-1768-438a-949e-5e5fc96119f1}" ma:internalName="TaxCatchAll" ma:showField="CatchAllData" ma:web="184185d0-04c6-4ef5-ba23-3d0ec5a17fb8">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211bf5b3-1768-438a-949e-5e5fc96119f1}" ma:internalName="TaxCatchAllLabel" ma:readOnly="true" ma:showField="CatchAllDataLabel" ma:web="184185d0-04c6-4ef5-ba23-3d0ec5a17fb8">
      <xsd:complexType>
        <xsd:complexContent>
          <xsd:extension base="dms:MultiChoiceLookup">
            <xsd:sequence>
              <xsd:element name="Value" type="dms:Lookup" maxOccurs="unbounded" minOccurs="0" nillable="true"/>
            </xsd:sequence>
          </xsd:extension>
        </xsd:complexContent>
      </xsd:complexType>
    </xsd:element>
    <xsd:element name="l29cd52af9b640b690e3347aa75f97a9" ma:index="12" nillable="true" ma:taxonomy="true" ma:internalName="l29cd52af9b640b690e3347aa75f97a9" ma:taxonomyFieldName="nascBranch" ma:displayName="Branch" ma:fieldId="{529cd52a-f9b6-40b6-90e3-347aa75f97a9}" ma:sspId="466d30fb-96d2-4a15-b6ad-75cede2d080a" ma:termSetId="af1c7d35-25ab-45c8-bad2-6b4dad3d92d4" ma:anchorId="00000000-0000-0000-0000-000000000000" ma:open="false" ma:isKeyword="false">
      <xsd:complexType>
        <xsd:sequence>
          <xsd:element ref="pc:Terms" minOccurs="0" maxOccurs="1"/>
        </xsd:sequence>
      </xsd:complexType>
    </xsd:element>
    <xsd:element name="ade64af1c6a24cfdbe8da7f962b31d74" ma:index="14" nillable="true" ma:taxonomy="true" ma:internalName="ade64af1c6a24cfdbe8da7f962b31d74" ma:taxonomyFieldName="nascUnit" ma:displayName="Unit" ma:fieldId="{ade64af1-c6a2-4cfd-be8d-a7f962b31d74}" ma:sspId="466d30fb-96d2-4a15-b6ad-75cede2d080a" ma:termSetId="a2efc30a-d818-4683-bc07-ff44ec6f5486" ma:anchorId="00000000-0000-0000-0000-000000000000" ma:open="false" ma:isKeyword="false">
      <xsd:complexType>
        <xsd:sequence>
          <xsd:element ref="pc:Terms" minOccurs="0" maxOccurs="1"/>
        </xsd:sequence>
      </xsd:complexType>
    </xsd:element>
    <xsd:element name="e62af2f156934d1aab35222180c5fbb1" ma:index="16" nillable="true" ma:taxonomy="true" ma:internalName="e62af2f156934d1aab35222180c5fbb1" ma:taxonomyFieldName="nascSiteType" ma:displayName="Site Type" ma:fieldId="{e62af2f1-5693-4d1a-ab35-222180c5fbb1}" ma:sspId="466d30fb-96d2-4a15-b6ad-75cede2d080a" ma:termSetId="9c2f7ba3-7c06-4b18-be0b-9494f9717f3e" ma:anchorId="00000000-0000-0000-0000-000000000000" ma:open="false" ma:isKeyword="false">
      <xsd:complexType>
        <xsd:sequence>
          <xsd:element ref="pc:Terms" minOccurs="0" maxOccurs="1"/>
        </xsd:sequence>
      </xsd:complexType>
    </xsd:element>
    <xsd:element name="nb82aa7489a64919aab5fd247ffa0d1e" ma:index="18" nillable="true" ma:taxonomy="true" ma:internalName="nb82aa7489a64919aab5fd247ffa0d1e" ma:taxonomyFieldName="nascCategory" ma:displayName="Category" ma:fieldId="{7b82aa74-89a6-4919-aab5-fd247ffa0d1e}" ma:sspId="466d30fb-96d2-4a15-b6ad-75cede2d080a" ma:termSetId="7c91e1d8-d051-4bb4-a48c-c4e0d4c4fb66" ma:anchorId="00000000-0000-0000-0000-000000000000" ma:open="false" ma:isKeyword="false">
      <xsd:complexType>
        <xsd:sequence>
          <xsd:element ref="pc:Terms" minOccurs="0" maxOccurs="1"/>
        </xsd:sequence>
      </xsd:complexType>
    </xsd:element>
    <xsd:element name="f62107d924a7469492625f91956e46a6" ma:index="20" nillable="true" ma:taxonomy="true" ma:internalName="f62107d924a7469492625f91956e46a6" ma:taxonomyFieldName="nascSubCategory" ma:displayName="Sub Category" ma:fieldId="{f62107d9-24a7-4694-9262-5f91956e46a6}" ma:sspId="466d30fb-96d2-4a15-b6ad-75cede2d080a" ma:termSetId="7c91e1d8-d051-4bb4-a48c-c4e0d4c4fb66"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77FE30A-C649-4C0B-9F5B-AD16404CFC8B}">
  <ds:schemaRefs>
    <ds:schemaRef ds:uri="http://schemas.microsoft.com/sharepoint/v3/contenttype/forms"/>
  </ds:schemaRefs>
</ds:datastoreItem>
</file>

<file path=customXml/itemProps2.xml><?xml version="1.0" encoding="utf-8"?>
<ds:datastoreItem xmlns:ds="http://schemas.openxmlformats.org/officeDocument/2006/customXml" ds:itemID="{7C5F1283-D24D-4518-8B2D-E3427E35F4DA}">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184185d0-04c6-4ef5-ba23-3d0ec5a17fb8"/>
    <ds:schemaRef ds:uri="http://www.w3.org/XML/1998/namespace"/>
    <ds:schemaRef ds:uri="http://purl.org/dc/dcmitype/"/>
  </ds:schemaRefs>
</ds:datastoreItem>
</file>

<file path=customXml/itemProps3.xml><?xml version="1.0" encoding="utf-8"?>
<ds:datastoreItem xmlns:ds="http://schemas.openxmlformats.org/officeDocument/2006/customXml" ds:itemID="{E566963C-81CA-4A7F-AB66-3F3D6CFBE7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4185d0-04c6-4ef5-ba23-3d0ec5a17f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Ion</Template>
  <TotalTime>1069</TotalTime>
  <Words>1656</Words>
  <Application>Microsoft Office PowerPoint</Application>
  <PresentationFormat>Widescreen</PresentationFormat>
  <Paragraphs>170</Paragraphs>
  <Slides>32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Century Gothic</vt:lpstr>
      <vt:lpstr>Wingdings</vt:lpstr>
      <vt:lpstr>Wingdings 3</vt:lpstr>
      <vt:lpstr>Ion</vt:lpstr>
      <vt:lpstr>Enhanced Reporting Requirements</vt:lpstr>
      <vt:lpstr>Enhanced Reporting Requirements</vt:lpstr>
      <vt:lpstr>Enhanced Reporting Requirements</vt:lpstr>
      <vt:lpstr>Enhanced Reporting Requirements</vt:lpstr>
      <vt:lpstr>Enhanced Reporting Requirements</vt:lpstr>
      <vt:lpstr>Enhanced Reporting Requirements</vt:lpstr>
      <vt:lpstr>Enhanced Reporting Requirements</vt:lpstr>
      <vt:lpstr>Enhanced Reporting Requirements</vt:lpstr>
      <vt:lpstr>Enhanced Reporting Requirements</vt:lpstr>
      <vt:lpstr>PowerPoint Presentation</vt:lpstr>
      <vt:lpstr>Submit expenses and benefits by file upload</vt:lpstr>
      <vt:lpstr>Submit Expenses and benefits by file upload</vt:lpstr>
      <vt:lpstr>PowerPoint Presentation</vt:lpstr>
      <vt:lpstr>Submit expenses and benefits by online form</vt:lpstr>
      <vt:lpstr>Submit expenses and benefits by online form</vt:lpstr>
      <vt:lpstr>Submit expenses and benefits by online form</vt:lpstr>
      <vt:lpstr>Submit expenses and benefits by online form</vt:lpstr>
      <vt:lpstr>Submit expenses and benefits by online form</vt:lpstr>
      <vt:lpstr>Submit expenses and benefits by online form</vt:lpstr>
      <vt:lpstr>Submit expenses and benefits by online form</vt:lpstr>
      <vt:lpstr>Submit expenses and benefits by online form</vt:lpstr>
      <vt:lpstr>Further information</vt:lpstr>
      <vt:lpstr>June Webinar</vt:lpstr>
      <vt:lpstr>Bulk Transfers</vt:lpstr>
      <vt:lpstr>Bulk Transfers</vt:lpstr>
      <vt:lpstr>Ceasing Employments &amp; Employment IDs</vt:lpstr>
      <vt:lpstr>Ceasing Employments &amp; Employment IDs</vt:lpstr>
      <vt:lpstr>Ceasing Employments &amp; Employment IDs</vt:lpstr>
      <vt:lpstr>Ceasing Employments &amp; Employment IDs</vt:lpstr>
      <vt:lpstr>Non-Taxable Lump Sum Payments</vt:lpstr>
      <vt:lpstr>Statement of Account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Enhanced Reporting Requirements</dc:title>
  <dc:creator>Furlong, Valerie</dc:creator>
  <cp:lastModifiedBy>Hunt, Martin</cp:lastModifiedBy>
  <cp:revision>14</cp:revision>
  <dcterms:created xsi:type="dcterms:W3CDTF">2023-04-21T10:02:54Z</dcterms:created>
  <dcterms:modified xsi:type="dcterms:W3CDTF">2023-06-01T09:14:01Z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0x010100852E11B2A94E4937B655CB4FCD918453005FA75F085205413EA3615870986D0617003809BD6259EF0F40ADD5D7AB74FBAFA1</vt:lpwstr>
  </property>
  <property fmtid="{D5CDD505-2E9C-101B-9397-08002B2CF9AE}" pid="3" name="nascSubCategory">
    <vt:lpwstr>61;#Business|556aca6d-2b7e-4f4c-9353-74400bd07dda</vt:lpwstr>
  </property>
  <property fmtid="{D5CDD505-2E9C-101B-9397-08002B2CF9AE}" pid="4" name="nascSiteType">
    <vt:lpwstr>1;#Project Site|7b0ab4a9-6be8-4c6c-983c-945fdef69f95</vt:lpwstr>
  </property>
  <property fmtid="{D5CDD505-2E9C-101B-9397-08002B2CF9AE}" pid="5" name="nascCategory">
    <vt:lpwstr>97;#Enhanced Reporting Requirements|b99d9e68-488f-45bf-a303-a86e26269b90</vt:lpwstr>
  </property>
  <property fmtid="{D5CDD505-2E9C-101B-9397-08002B2CF9AE}" pid="6" name="nascUnit">
    <vt:lpwstr/>
  </property>
  <property fmtid="{D5CDD505-2E9C-101B-9397-08002B2CF9AE}" pid="7" name="nascBranch">
    <vt:lpwstr/>
  </property>
  <property fmtid="{D5CDD505-2E9C-101B-9397-08002B2CF9AE}" pid="8" name="nascDivision">
    <vt:lpwstr/>
  </property>
</Properties>
</file>